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8" r:id="rId3"/>
    <p:sldId id="261" r:id="rId4"/>
    <p:sldId id="269" r:id="rId5"/>
    <p:sldId id="275" r:id="rId6"/>
    <p:sldId id="276" r:id="rId7"/>
    <p:sldId id="263" r:id="rId8"/>
    <p:sldId id="270" r:id="rId9"/>
    <p:sldId id="278" r:id="rId10"/>
    <p:sldId id="277" r:id="rId11"/>
    <p:sldId id="279" r:id="rId12"/>
    <p:sldId id="280" r:id="rId13"/>
    <p:sldId id="281" r:id="rId14"/>
    <p:sldId id="282" r:id="rId15"/>
    <p:sldId id="287" r:id="rId16"/>
    <p:sldId id="288" r:id="rId17"/>
    <p:sldId id="289" r:id="rId18"/>
    <p:sldId id="290" r:id="rId19"/>
    <p:sldId id="291" r:id="rId20"/>
    <p:sldId id="292" r:id="rId21"/>
    <p:sldId id="293" r:id="rId22"/>
    <p:sldId id="294" r:id="rId23"/>
    <p:sldId id="295" r:id="rId24"/>
    <p:sldId id="296" r:id="rId25"/>
    <p:sldId id="299" r:id="rId26"/>
    <p:sldId id="300" r:id="rId27"/>
    <p:sldId id="301" r:id="rId28"/>
    <p:sldId id="302" r:id="rId29"/>
    <p:sldId id="303" r:id="rId30"/>
    <p:sldId id="297" r:id="rId31"/>
    <p:sldId id="304" r:id="rId32"/>
    <p:sldId id="298" r:id="rId33"/>
    <p:sldId id="262" r:id="rId34"/>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p:cViewPr>
        <p:scale>
          <a:sx n="97" d="100"/>
          <a:sy n="97" d="100"/>
        </p:scale>
        <p:origin x="-1386"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D5183F-0061-4A75-A72F-7F31798A974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69160905-673D-43F2-998E-7E3D132AAC8D}">
      <dgm:prSet phldrT="[Text]"/>
      <dgm:spPr/>
      <dgm:t>
        <a:bodyPr/>
        <a:lstStyle/>
        <a:p>
          <a:r>
            <a:rPr lang="ar-KW" dirty="0" smtClean="0">
              <a:cs typeface="mohammad bold art 1"/>
            </a:rPr>
            <a:t>أولوية تسديد رأس المال والأرباح</a:t>
          </a:r>
          <a:endParaRPr lang="en-US" dirty="0">
            <a:cs typeface="mohammad bold art 1"/>
          </a:endParaRPr>
        </a:p>
      </dgm:t>
    </dgm:pt>
    <dgm:pt modelId="{7AB64D5D-D16B-4396-BD0E-4304C27F7B5E}" type="parTrans" cxnId="{0FEE694E-EA26-42B5-9FE3-EA69702167A5}">
      <dgm:prSet/>
      <dgm:spPr/>
      <dgm:t>
        <a:bodyPr/>
        <a:lstStyle/>
        <a:p>
          <a:endParaRPr lang="en-US"/>
        </a:p>
      </dgm:t>
    </dgm:pt>
    <dgm:pt modelId="{FC74F5E0-2239-4896-8D95-216D761F15F5}" type="sibTrans" cxnId="{0FEE694E-EA26-42B5-9FE3-EA69702167A5}">
      <dgm:prSet/>
      <dgm:spPr/>
      <dgm:t>
        <a:bodyPr/>
        <a:lstStyle/>
        <a:p>
          <a:endParaRPr lang="en-US"/>
        </a:p>
      </dgm:t>
    </dgm:pt>
    <dgm:pt modelId="{0A892D3C-914E-485A-8EF2-ADE3A7A791AB}">
      <dgm:prSet/>
      <dgm:spPr/>
      <dgm:t>
        <a:bodyPr/>
        <a:lstStyle/>
        <a:p>
          <a:r>
            <a:rPr lang="ar-KW" smtClean="0">
              <a:cs typeface="mohammad bold art 1"/>
            </a:rPr>
            <a:t>حقوق التصويت</a:t>
          </a:r>
          <a:endParaRPr lang="en-US">
            <a:cs typeface="mohammad bold art 1"/>
          </a:endParaRPr>
        </a:p>
      </dgm:t>
    </dgm:pt>
    <dgm:pt modelId="{BD43EC2F-F9AD-4BFD-99FC-DBD3CC748C00}" type="parTrans" cxnId="{70B968A1-61F2-4C37-B28B-3BE42FB800DE}">
      <dgm:prSet/>
      <dgm:spPr/>
      <dgm:t>
        <a:bodyPr/>
        <a:lstStyle/>
        <a:p>
          <a:endParaRPr lang="en-US"/>
        </a:p>
      </dgm:t>
    </dgm:pt>
    <dgm:pt modelId="{1118AB76-5FCF-454F-9106-A75407FEF8B8}" type="sibTrans" cxnId="{70B968A1-61F2-4C37-B28B-3BE42FB800DE}">
      <dgm:prSet/>
      <dgm:spPr/>
      <dgm:t>
        <a:bodyPr/>
        <a:lstStyle/>
        <a:p>
          <a:endParaRPr lang="en-US"/>
        </a:p>
      </dgm:t>
    </dgm:pt>
    <dgm:pt modelId="{12D74E9B-F79D-46EB-85DE-0A36CF79A2B5}">
      <dgm:prSet/>
      <dgm:spPr/>
      <dgm:t>
        <a:bodyPr/>
        <a:lstStyle/>
        <a:p>
          <a:r>
            <a:rPr lang="ar-KW" smtClean="0">
              <a:cs typeface="mohammad bold art 1"/>
            </a:rPr>
            <a:t>تجميع أو عدم تجميع  الأرباح </a:t>
          </a:r>
          <a:endParaRPr lang="en-US" dirty="0">
            <a:cs typeface="mohammad bold art 1"/>
          </a:endParaRPr>
        </a:p>
      </dgm:t>
    </dgm:pt>
    <dgm:pt modelId="{3E508739-41B7-4055-9340-4770190B08FD}" type="parTrans" cxnId="{544DA7B4-40D2-4FC6-8785-4DD87D98E015}">
      <dgm:prSet/>
      <dgm:spPr/>
      <dgm:t>
        <a:bodyPr/>
        <a:lstStyle/>
        <a:p>
          <a:endParaRPr lang="en-US"/>
        </a:p>
      </dgm:t>
    </dgm:pt>
    <dgm:pt modelId="{9744A1E5-BDF0-499C-B83E-11351F5EE4A9}" type="sibTrans" cxnId="{544DA7B4-40D2-4FC6-8785-4DD87D98E015}">
      <dgm:prSet/>
      <dgm:spPr/>
      <dgm:t>
        <a:bodyPr/>
        <a:lstStyle/>
        <a:p>
          <a:endParaRPr lang="en-US"/>
        </a:p>
      </dgm:t>
    </dgm:pt>
    <dgm:pt modelId="{F51715E1-38A6-4484-9F51-9E893C83B909}">
      <dgm:prSet/>
      <dgm:spPr/>
      <dgm:t>
        <a:bodyPr/>
        <a:lstStyle/>
        <a:p>
          <a:r>
            <a:rPr lang="ar-KW" smtClean="0">
              <a:cs typeface="mohammad bold art 1"/>
            </a:rPr>
            <a:t>الاسترداد</a:t>
          </a:r>
          <a:endParaRPr lang="en-US">
            <a:cs typeface="mohammad bold art 1"/>
          </a:endParaRPr>
        </a:p>
      </dgm:t>
    </dgm:pt>
    <dgm:pt modelId="{81624FF5-E19F-445F-8C54-440149453764}" type="parTrans" cxnId="{6A8F148A-2DC1-43C2-9977-E15CDA68D3F7}">
      <dgm:prSet/>
      <dgm:spPr/>
      <dgm:t>
        <a:bodyPr/>
        <a:lstStyle/>
        <a:p>
          <a:endParaRPr lang="en-US"/>
        </a:p>
      </dgm:t>
    </dgm:pt>
    <dgm:pt modelId="{8FB24196-696F-44BC-AD8B-06F09A510D6D}" type="sibTrans" cxnId="{6A8F148A-2DC1-43C2-9977-E15CDA68D3F7}">
      <dgm:prSet/>
      <dgm:spPr/>
      <dgm:t>
        <a:bodyPr/>
        <a:lstStyle/>
        <a:p>
          <a:endParaRPr lang="en-US"/>
        </a:p>
      </dgm:t>
    </dgm:pt>
    <dgm:pt modelId="{D03F2601-466D-4FE9-8066-C439AA56FCF6}">
      <dgm:prSet/>
      <dgm:spPr/>
      <dgm:t>
        <a:bodyPr/>
        <a:lstStyle/>
        <a:p>
          <a:r>
            <a:rPr lang="ar-KW" smtClean="0">
              <a:cs typeface="mohammad bold art 1"/>
            </a:rPr>
            <a:t>حقوق التحويل</a:t>
          </a:r>
          <a:endParaRPr lang="en-US" dirty="0">
            <a:cs typeface="mohammad bold art 1"/>
          </a:endParaRPr>
        </a:p>
      </dgm:t>
    </dgm:pt>
    <dgm:pt modelId="{8469E87B-F418-403C-9306-2445273DF1D8}" type="parTrans" cxnId="{553BFC9A-267F-4847-A502-FBC0B48759CB}">
      <dgm:prSet/>
      <dgm:spPr/>
      <dgm:t>
        <a:bodyPr/>
        <a:lstStyle/>
        <a:p>
          <a:endParaRPr lang="en-US"/>
        </a:p>
      </dgm:t>
    </dgm:pt>
    <dgm:pt modelId="{4608AFAE-7741-4179-9A51-01323AF3AB8E}" type="sibTrans" cxnId="{553BFC9A-267F-4847-A502-FBC0B48759CB}">
      <dgm:prSet/>
      <dgm:spPr/>
      <dgm:t>
        <a:bodyPr/>
        <a:lstStyle/>
        <a:p>
          <a:endParaRPr lang="en-US"/>
        </a:p>
      </dgm:t>
    </dgm:pt>
    <dgm:pt modelId="{9BDD4B63-09B8-4E51-AEF2-B4C7192992DF}">
      <dgm:prSet/>
      <dgm:spPr/>
      <dgm:t>
        <a:bodyPr/>
        <a:lstStyle/>
        <a:p>
          <a:r>
            <a:rPr lang="ar-KW" dirty="0" smtClean="0">
              <a:cs typeface="mohammad bold art 1"/>
            </a:rPr>
            <a:t>المشاركة في فائض الأصول</a:t>
          </a:r>
          <a:endParaRPr lang="en-US" dirty="0">
            <a:cs typeface="mohammad bold art 1"/>
          </a:endParaRPr>
        </a:p>
      </dgm:t>
    </dgm:pt>
    <dgm:pt modelId="{2E3569B6-0266-4556-8E6B-9BF7F6768361}" type="parTrans" cxnId="{54FD4B62-50BC-42A8-A729-FA24830F10B7}">
      <dgm:prSet/>
      <dgm:spPr/>
      <dgm:t>
        <a:bodyPr/>
        <a:lstStyle/>
        <a:p>
          <a:endParaRPr lang="en-US"/>
        </a:p>
      </dgm:t>
    </dgm:pt>
    <dgm:pt modelId="{9BC79707-5EA3-455F-9C30-66E13874EDC7}" type="sibTrans" cxnId="{54FD4B62-50BC-42A8-A729-FA24830F10B7}">
      <dgm:prSet/>
      <dgm:spPr/>
      <dgm:t>
        <a:bodyPr/>
        <a:lstStyle/>
        <a:p>
          <a:endParaRPr lang="en-US"/>
        </a:p>
      </dgm:t>
    </dgm:pt>
    <dgm:pt modelId="{BB0CEEFD-D424-4E79-818A-1BE434D7CCC2}">
      <dgm:prSet/>
      <dgm:spPr/>
      <dgm:t>
        <a:bodyPr/>
        <a:lstStyle/>
        <a:p>
          <a:r>
            <a:rPr lang="ar-KW" smtClean="0">
              <a:cs typeface="mohammad bold art 1"/>
            </a:rPr>
            <a:t>المشاركة في الأرباح</a:t>
          </a:r>
          <a:endParaRPr lang="en-US">
            <a:cs typeface="mohammad bold art 1"/>
          </a:endParaRPr>
        </a:p>
      </dgm:t>
    </dgm:pt>
    <dgm:pt modelId="{BAC380A5-7A9F-4049-BA5E-2F11B2613739}" type="parTrans" cxnId="{A897E920-B13A-44E2-BD8A-12C040266F5B}">
      <dgm:prSet/>
      <dgm:spPr/>
      <dgm:t>
        <a:bodyPr/>
        <a:lstStyle/>
        <a:p>
          <a:endParaRPr lang="en-US"/>
        </a:p>
      </dgm:t>
    </dgm:pt>
    <dgm:pt modelId="{341FE0A6-BFFC-4F95-B745-BBE974CDB700}" type="sibTrans" cxnId="{A897E920-B13A-44E2-BD8A-12C040266F5B}">
      <dgm:prSet/>
      <dgm:spPr/>
      <dgm:t>
        <a:bodyPr/>
        <a:lstStyle/>
        <a:p>
          <a:endParaRPr lang="en-US"/>
        </a:p>
      </dgm:t>
    </dgm:pt>
    <dgm:pt modelId="{0AD00530-1247-4775-B300-9EC82204DFD1}" type="pres">
      <dgm:prSet presAssocID="{E4D5183F-0061-4A75-A72F-7F31798A974E}" presName="diagram" presStyleCnt="0">
        <dgm:presLayoutVars>
          <dgm:dir/>
          <dgm:resizeHandles val="exact"/>
        </dgm:presLayoutVars>
      </dgm:prSet>
      <dgm:spPr/>
      <dgm:t>
        <a:bodyPr/>
        <a:lstStyle/>
        <a:p>
          <a:endParaRPr lang="en-US"/>
        </a:p>
      </dgm:t>
    </dgm:pt>
    <dgm:pt modelId="{5BEFD692-9020-4E97-91CF-1936A12716D0}" type="pres">
      <dgm:prSet presAssocID="{69160905-673D-43F2-998E-7E3D132AAC8D}" presName="node" presStyleLbl="node1" presStyleIdx="0" presStyleCnt="7">
        <dgm:presLayoutVars>
          <dgm:bulletEnabled val="1"/>
        </dgm:presLayoutVars>
      </dgm:prSet>
      <dgm:spPr/>
      <dgm:t>
        <a:bodyPr/>
        <a:lstStyle/>
        <a:p>
          <a:endParaRPr lang="en-US"/>
        </a:p>
      </dgm:t>
    </dgm:pt>
    <dgm:pt modelId="{7C852544-69DE-4475-83BF-D9B9862FE3DD}" type="pres">
      <dgm:prSet presAssocID="{FC74F5E0-2239-4896-8D95-216D761F15F5}" presName="sibTrans" presStyleCnt="0"/>
      <dgm:spPr/>
    </dgm:pt>
    <dgm:pt modelId="{B3707D66-4712-49B2-B786-7DDB5E02B6D0}" type="pres">
      <dgm:prSet presAssocID="{0A892D3C-914E-485A-8EF2-ADE3A7A791AB}" presName="node" presStyleLbl="node1" presStyleIdx="1" presStyleCnt="7">
        <dgm:presLayoutVars>
          <dgm:bulletEnabled val="1"/>
        </dgm:presLayoutVars>
      </dgm:prSet>
      <dgm:spPr/>
      <dgm:t>
        <a:bodyPr/>
        <a:lstStyle/>
        <a:p>
          <a:endParaRPr lang="en-US"/>
        </a:p>
      </dgm:t>
    </dgm:pt>
    <dgm:pt modelId="{45D0505C-8C55-47F8-B172-5D2285C27016}" type="pres">
      <dgm:prSet presAssocID="{1118AB76-5FCF-454F-9106-A75407FEF8B8}" presName="sibTrans" presStyleCnt="0"/>
      <dgm:spPr/>
    </dgm:pt>
    <dgm:pt modelId="{1E9CA483-ABFA-484C-85F1-368A7CC674EF}" type="pres">
      <dgm:prSet presAssocID="{12D74E9B-F79D-46EB-85DE-0A36CF79A2B5}" presName="node" presStyleLbl="node1" presStyleIdx="2" presStyleCnt="7">
        <dgm:presLayoutVars>
          <dgm:bulletEnabled val="1"/>
        </dgm:presLayoutVars>
      </dgm:prSet>
      <dgm:spPr/>
      <dgm:t>
        <a:bodyPr/>
        <a:lstStyle/>
        <a:p>
          <a:endParaRPr lang="en-US"/>
        </a:p>
      </dgm:t>
    </dgm:pt>
    <dgm:pt modelId="{A6EAB85D-2BAC-4DA0-A05D-23C68707F75E}" type="pres">
      <dgm:prSet presAssocID="{9744A1E5-BDF0-499C-B83E-11351F5EE4A9}" presName="sibTrans" presStyleCnt="0"/>
      <dgm:spPr/>
    </dgm:pt>
    <dgm:pt modelId="{16AAA4A8-F83D-4348-AF3B-1231D791543E}" type="pres">
      <dgm:prSet presAssocID="{F51715E1-38A6-4484-9F51-9E893C83B909}" presName="node" presStyleLbl="node1" presStyleIdx="3" presStyleCnt="7">
        <dgm:presLayoutVars>
          <dgm:bulletEnabled val="1"/>
        </dgm:presLayoutVars>
      </dgm:prSet>
      <dgm:spPr/>
      <dgm:t>
        <a:bodyPr/>
        <a:lstStyle/>
        <a:p>
          <a:endParaRPr lang="en-US"/>
        </a:p>
      </dgm:t>
    </dgm:pt>
    <dgm:pt modelId="{74B11BDB-1F0B-41E0-B6C5-9D0036E4EB28}" type="pres">
      <dgm:prSet presAssocID="{8FB24196-696F-44BC-AD8B-06F09A510D6D}" presName="sibTrans" presStyleCnt="0"/>
      <dgm:spPr/>
    </dgm:pt>
    <dgm:pt modelId="{8105593E-4D5D-440B-940E-557402388AAF}" type="pres">
      <dgm:prSet presAssocID="{D03F2601-466D-4FE9-8066-C439AA56FCF6}" presName="node" presStyleLbl="node1" presStyleIdx="4" presStyleCnt="7">
        <dgm:presLayoutVars>
          <dgm:bulletEnabled val="1"/>
        </dgm:presLayoutVars>
      </dgm:prSet>
      <dgm:spPr/>
      <dgm:t>
        <a:bodyPr/>
        <a:lstStyle/>
        <a:p>
          <a:endParaRPr lang="en-US"/>
        </a:p>
      </dgm:t>
    </dgm:pt>
    <dgm:pt modelId="{54909E72-CE8D-4F4E-BB33-F2D453BD39FF}" type="pres">
      <dgm:prSet presAssocID="{4608AFAE-7741-4179-9A51-01323AF3AB8E}" presName="sibTrans" presStyleCnt="0"/>
      <dgm:spPr/>
    </dgm:pt>
    <dgm:pt modelId="{5DE995B0-5B79-42B9-AAB8-8A14C9B39E97}" type="pres">
      <dgm:prSet presAssocID="{9BDD4B63-09B8-4E51-AEF2-B4C7192992DF}" presName="node" presStyleLbl="node1" presStyleIdx="5" presStyleCnt="7">
        <dgm:presLayoutVars>
          <dgm:bulletEnabled val="1"/>
        </dgm:presLayoutVars>
      </dgm:prSet>
      <dgm:spPr/>
      <dgm:t>
        <a:bodyPr/>
        <a:lstStyle/>
        <a:p>
          <a:endParaRPr lang="en-US"/>
        </a:p>
      </dgm:t>
    </dgm:pt>
    <dgm:pt modelId="{22218C9A-4084-4633-B6A5-FC39B6F2D612}" type="pres">
      <dgm:prSet presAssocID="{9BC79707-5EA3-455F-9C30-66E13874EDC7}" presName="sibTrans" presStyleCnt="0"/>
      <dgm:spPr/>
    </dgm:pt>
    <dgm:pt modelId="{9514B20D-E213-4909-BF23-E91E567A28C2}" type="pres">
      <dgm:prSet presAssocID="{BB0CEEFD-D424-4E79-818A-1BE434D7CCC2}" presName="node" presStyleLbl="node1" presStyleIdx="6" presStyleCnt="7">
        <dgm:presLayoutVars>
          <dgm:bulletEnabled val="1"/>
        </dgm:presLayoutVars>
      </dgm:prSet>
      <dgm:spPr/>
      <dgm:t>
        <a:bodyPr/>
        <a:lstStyle/>
        <a:p>
          <a:endParaRPr lang="en-US"/>
        </a:p>
      </dgm:t>
    </dgm:pt>
  </dgm:ptLst>
  <dgm:cxnLst>
    <dgm:cxn modelId="{A897E920-B13A-44E2-BD8A-12C040266F5B}" srcId="{E4D5183F-0061-4A75-A72F-7F31798A974E}" destId="{BB0CEEFD-D424-4E79-818A-1BE434D7CCC2}" srcOrd="6" destOrd="0" parTransId="{BAC380A5-7A9F-4049-BA5E-2F11B2613739}" sibTransId="{341FE0A6-BFFC-4F95-B745-BBE974CDB700}"/>
    <dgm:cxn modelId="{EE9B5402-71FC-417C-B557-61D4AB5E3053}" type="presOf" srcId="{9BDD4B63-09B8-4E51-AEF2-B4C7192992DF}" destId="{5DE995B0-5B79-42B9-AAB8-8A14C9B39E97}" srcOrd="0" destOrd="0" presId="urn:microsoft.com/office/officeart/2005/8/layout/default"/>
    <dgm:cxn modelId="{0FEE694E-EA26-42B5-9FE3-EA69702167A5}" srcId="{E4D5183F-0061-4A75-A72F-7F31798A974E}" destId="{69160905-673D-43F2-998E-7E3D132AAC8D}" srcOrd="0" destOrd="0" parTransId="{7AB64D5D-D16B-4396-BD0E-4304C27F7B5E}" sibTransId="{FC74F5E0-2239-4896-8D95-216D761F15F5}"/>
    <dgm:cxn modelId="{A5485250-77C2-40EC-91C8-3E69A8DC4BCD}" type="presOf" srcId="{BB0CEEFD-D424-4E79-818A-1BE434D7CCC2}" destId="{9514B20D-E213-4909-BF23-E91E567A28C2}" srcOrd="0" destOrd="0" presId="urn:microsoft.com/office/officeart/2005/8/layout/default"/>
    <dgm:cxn modelId="{553BFC9A-267F-4847-A502-FBC0B48759CB}" srcId="{E4D5183F-0061-4A75-A72F-7F31798A974E}" destId="{D03F2601-466D-4FE9-8066-C439AA56FCF6}" srcOrd="4" destOrd="0" parTransId="{8469E87B-F418-403C-9306-2445273DF1D8}" sibTransId="{4608AFAE-7741-4179-9A51-01323AF3AB8E}"/>
    <dgm:cxn modelId="{0B56C836-FBB5-4811-A290-FECAF2B8B2AA}" type="presOf" srcId="{E4D5183F-0061-4A75-A72F-7F31798A974E}" destId="{0AD00530-1247-4775-B300-9EC82204DFD1}" srcOrd="0" destOrd="0" presId="urn:microsoft.com/office/officeart/2005/8/layout/default"/>
    <dgm:cxn modelId="{6A5AB191-EAA0-4D83-A291-54EDEBDFE53F}" type="presOf" srcId="{D03F2601-466D-4FE9-8066-C439AA56FCF6}" destId="{8105593E-4D5D-440B-940E-557402388AAF}" srcOrd="0" destOrd="0" presId="urn:microsoft.com/office/officeart/2005/8/layout/default"/>
    <dgm:cxn modelId="{A8E18CA0-EA90-4FC5-B0CB-016E23FE6AD1}" type="presOf" srcId="{12D74E9B-F79D-46EB-85DE-0A36CF79A2B5}" destId="{1E9CA483-ABFA-484C-85F1-368A7CC674EF}" srcOrd="0" destOrd="0" presId="urn:microsoft.com/office/officeart/2005/8/layout/default"/>
    <dgm:cxn modelId="{544DA7B4-40D2-4FC6-8785-4DD87D98E015}" srcId="{E4D5183F-0061-4A75-A72F-7F31798A974E}" destId="{12D74E9B-F79D-46EB-85DE-0A36CF79A2B5}" srcOrd="2" destOrd="0" parTransId="{3E508739-41B7-4055-9340-4770190B08FD}" sibTransId="{9744A1E5-BDF0-499C-B83E-11351F5EE4A9}"/>
    <dgm:cxn modelId="{54FD4B62-50BC-42A8-A729-FA24830F10B7}" srcId="{E4D5183F-0061-4A75-A72F-7F31798A974E}" destId="{9BDD4B63-09B8-4E51-AEF2-B4C7192992DF}" srcOrd="5" destOrd="0" parTransId="{2E3569B6-0266-4556-8E6B-9BF7F6768361}" sibTransId="{9BC79707-5EA3-455F-9C30-66E13874EDC7}"/>
    <dgm:cxn modelId="{70B968A1-61F2-4C37-B28B-3BE42FB800DE}" srcId="{E4D5183F-0061-4A75-A72F-7F31798A974E}" destId="{0A892D3C-914E-485A-8EF2-ADE3A7A791AB}" srcOrd="1" destOrd="0" parTransId="{BD43EC2F-F9AD-4BFD-99FC-DBD3CC748C00}" sibTransId="{1118AB76-5FCF-454F-9106-A75407FEF8B8}"/>
    <dgm:cxn modelId="{E605B1C5-5CE8-4E5C-82C2-3B85CA5C9A1F}" type="presOf" srcId="{69160905-673D-43F2-998E-7E3D132AAC8D}" destId="{5BEFD692-9020-4E97-91CF-1936A12716D0}" srcOrd="0" destOrd="0" presId="urn:microsoft.com/office/officeart/2005/8/layout/default"/>
    <dgm:cxn modelId="{17C363CE-4300-4BA7-B8DB-C08895912D48}" type="presOf" srcId="{0A892D3C-914E-485A-8EF2-ADE3A7A791AB}" destId="{B3707D66-4712-49B2-B786-7DDB5E02B6D0}" srcOrd="0" destOrd="0" presId="urn:microsoft.com/office/officeart/2005/8/layout/default"/>
    <dgm:cxn modelId="{6A8F148A-2DC1-43C2-9977-E15CDA68D3F7}" srcId="{E4D5183F-0061-4A75-A72F-7F31798A974E}" destId="{F51715E1-38A6-4484-9F51-9E893C83B909}" srcOrd="3" destOrd="0" parTransId="{81624FF5-E19F-445F-8C54-440149453764}" sibTransId="{8FB24196-696F-44BC-AD8B-06F09A510D6D}"/>
    <dgm:cxn modelId="{61BE227E-E12E-46F5-952B-60DEBCA74A65}" type="presOf" srcId="{F51715E1-38A6-4484-9F51-9E893C83B909}" destId="{16AAA4A8-F83D-4348-AF3B-1231D791543E}" srcOrd="0" destOrd="0" presId="urn:microsoft.com/office/officeart/2005/8/layout/default"/>
    <dgm:cxn modelId="{598B7F88-89A8-4C37-A3C0-5EB26373E9AB}" type="presParOf" srcId="{0AD00530-1247-4775-B300-9EC82204DFD1}" destId="{5BEFD692-9020-4E97-91CF-1936A12716D0}" srcOrd="0" destOrd="0" presId="urn:microsoft.com/office/officeart/2005/8/layout/default"/>
    <dgm:cxn modelId="{CB49519E-2B59-4A08-9E65-8BAAE973E0CF}" type="presParOf" srcId="{0AD00530-1247-4775-B300-9EC82204DFD1}" destId="{7C852544-69DE-4475-83BF-D9B9862FE3DD}" srcOrd="1" destOrd="0" presId="urn:microsoft.com/office/officeart/2005/8/layout/default"/>
    <dgm:cxn modelId="{E8709472-06E5-4322-A628-0672756B4CFB}" type="presParOf" srcId="{0AD00530-1247-4775-B300-9EC82204DFD1}" destId="{B3707D66-4712-49B2-B786-7DDB5E02B6D0}" srcOrd="2" destOrd="0" presId="urn:microsoft.com/office/officeart/2005/8/layout/default"/>
    <dgm:cxn modelId="{1B39F507-1EC1-4936-A60C-5E9439008724}" type="presParOf" srcId="{0AD00530-1247-4775-B300-9EC82204DFD1}" destId="{45D0505C-8C55-47F8-B172-5D2285C27016}" srcOrd="3" destOrd="0" presId="urn:microsoft.com/office/officeart/2005/8/layout/default"/>
    <dgm:cxn modelId="{1884CE68-13E5-444B-B88B-DE9BA2381316}" type="presParOf" srcId="{0AD00530-1247-4775-B300-9EC82204DFD1}" destId="{1E9CA483-ABFA-484C-85F1-368A7CC674EF}" srcOrd="4" destOrd="0" presId="urn:microsoft.com/office/officeart/2005/8/layout/default"/>
    <dgm:cxn modelId="{1D37393E-8004-4357-B056-44C6F48DE586}" type="presParOf" srcId="{0AD00530-1247-4775-B300-9EC82204DFD1}" destId="{A6EAB85D-2BAC-4DA0-A05D-23C68707F75E}" srcOrd="5" destOrd="0" presId="urn:microsoft.com/office/officeart/2005/8/layout/default"/>
    <dgm:cxn modelId="{6095BEBD-05A6-4BA5-B01B-BA8415B1B4C1}" type="presParOf" srcId="{0AD00530-1247-4775-B300-9EC82204DFD1}" destId="{16AAA4A8-F83D-4348-AF3B-1231D791543E}" srcOrd="6" destOrd="0" presId="urn:microsoft.com/office/officeart/2005/8/layout/default"/>
    <dgm:cxn modelId="{59155862-A3FD-40A6-8257-9500BF527DA2}" type="presParOf" srcId="{0AD00530-1247-4775-B300-9EC82204DFD1}" destId="{74B11BDB-1F0B-41E0-B6C5-9D0036E4EB28}" srcOrd="7" destOrd="0" presId="urn:microsoft.com/office/officeart/2005/8/layout/default"/>
    <dgm:cxn modelId="{E9C321B6-C748-4B20-8384-B56B01CB1443}" type="presParOf" srcId="{0AD00530-1247-4775-B300-9EC82204DFD1}" destId="{8105593E-4D5D-440B-940E-557402388AAF}" srcOrd="8" destOrd="0" presId="urn:microsoft.com/office/officeart/2005/8/layout/default"/>
    <dgm:cxn modelId="{07E32F99-BEA5-4A1B-9B2A-3D4F9EEFFA72}" type="presParOf" srcId="{0AD00530-1247-4775-B300-9EC82204DFD1}" destId="{54909E72-CE8D-4F4E-BB33-F2D453BD39FF}" srcOrd="9" destOrd="0" presId="urn:microsoft.com/office/officeart/2005/8/layout/default"/>
    <dgm:cxn modelId="{4A59FCCD-6079-4D5F-A6FA-E6BA9E6C6D86}" type="presParOf" srcId="{0AD00530-1247-4775-B300-9EC82204DFD1}" destId="{5DE995B0-5B79-42B9-AAB8-8A14C9B39E97}" srcOrd="10" destOrd="0" presId="urn:microsoft.com/office/officeart/2005/8/layout/default"/>
    <dgm:cxn modelId="{C80C0927-241B-4C5E-A838-F24805CCE75C}" type="presParOf" srcId="{0AD00530-1247-4775-B300-9EC82204DFD1}" destId="{22218C9A-4084-4633-B6A5-FC39B6F2D612}" srcOrd="11" destOrd="0" presId="urn:microsoft.com/office/officeart/2005/8/layout/default"/>
    <dgm:cxn modelId="{857A317F-54E2-431F-9C76-48C7296805EA}" type="presParOf" srcId="{0AD00530-1247-4775-B300-9EC82204DFD1}" destId="{9514B20D-E213-4909-BF23-E91E567A28C2}" srcOrd="12" destOrd="0" presId="urn:microsoft.com/office/officeart/2005/8/layout/defaul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412"/>
          </a:xfrm>
          <a:prstGeom prst="rect">
            <a:avLst/>
          </a:prstGeom>
        </p:spPr>
        <p:txBody>
          <a:bodyPr vert="horz" lIns="92181" tIns="46090" rIns="92181" bIns="46090" rtlCol="0"/>
          <a:lstStyle>
            <a:lvl1pPr algn="l">
              <a:defRPr sz="1200"/>
            </a:lvl1pPr>
          </a:lstStyle>
          <a:p>
            <a:endParaRPr lang="en-GB"/>
          </a:p>
        </p:txBody>
      </p:sp>
      <p:sp>
        <p:nvSpPr>
          <p:cNvPr id="3" name="Date Placeholder 2"/>
          <p:cNvSpPr>
            <a:spLocks noGrp="1"/>
          </p:cNvSpPr>
          <p:nvPr>
            <p:ph type="dt" idx="1"/>
          </p:nvPr>
        </p:nvSpPr>
        <p:spPr>
          <a:xfrm>
            <a:off x="3850444" y="0"/>
            <a:ext cx="2945659" cy="496412"/>
          </a:xfrm>
          <a:prstGeom prst="rect">
            <a:avLst/>
          </a:prstGeom>
        </p:spPr>
        <p:txBody>
          <a:bodyPr vert="horz" lIns="92181" tIns="46090" rIns="92181" bIns="46090" rtlCol="0"/>
          <a:lstStyle>
            <a:lvl1pPr algn="r">
              <a:defRPr sz="1200"/>
            </a:lvl1pPr>
          </a:lstStyle>
          <a:p>
            <a:fld id="{BBE773D9-08DD-45C3-B6EA-7EBBB2591AFA}" type="datetimeFigureOut">
              <a:rPr lang="en-GB" smtClean="0"/>
              <a:t>27/01/2015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181" tIns="46090" rIns="92181" bIns="46090" rtlCol="0" anchor="ctr"/>
          <a:lstStyle/>
          <a:p>
            <a:endParaRPr lang="en-GB"/>
          </a:p>
        </p:txBody>
      </p:sp>
      <p:sp>
        <p:nvSpPr>
          <p:cNvPr id="5" name="Notes Placeholder 4"/>
          <p:cNvSpPr>
            <a:spLocks noGrp="1"/>
          </p:cNvSpPr>
          <p:nvPr>
            <p:ph type="body" sz="quarter" idx="3"/>
          </p:nvPr>
        </p:nvSpPr>
        <p:spPr>
          <a:xfrm>
            <a:off x="679768" y="4715909"/>
            <a:ext cx="5438140" cy="4467702"/>
          </a:xfrm>
          <a:prstGeom prst="rect">
            <a:avLst/>
          </a:prstGeom>
        </p:spPr>
        <p:txBody>
          <a:bodyPr vert="horz" lIns="92181" tIns="46090" rIns="92181" bIns="4609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30091"/>
            <a:ext cx="2945659" cy="496412"/>
          </a:xfrm>
          <a:prstGeom prst="rect">
            <a:avLst/>
          </a:prstGeom>
        </p:spPr>
        <p:txBody>
          <a:bodyPr vert="horz" lIns="92181" tIns="46090" rIns="92181" bIns="4609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30091"/>
            <a:ext cx="2945659" cy="496412"/>
          </a:xfrm>
          <a:prstGeom prst="rect">
            <a:avLst/>
          </a:prstGeom>
        </p:spPr>
        <p:txBody>
          <a:bodyPr vert="horz" lIns="92181" tIns="46090" rIns="92181" bIns="4609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20</a:t>
            </a:fld>
            <a:endParaRPr lang="ar-KW">
              <a:solidFill>
                <a:prstClr val="black"/>
              </a:solidFill>
            </a:endParaRPr>
          </a:p>
        </p:txBody>
      </p:sp>
    </p:spTree>
    <p:extLst>
      <p:ext uri="{BB962C8B-B14F-4D97-AF65-F5344CB8AC3E}">
        <p14:creationId xmlns:p14="http://schemas.microsoft.com/office/powerpoint/2010/main" val="5598861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22</a:t>
            </a:fld>
            <a:endParaRPr lang="ar-KW">
              <a:solidFill>
                <a:prstClr val="black"/>
              </a:solidFill>
            </a:endParaRPr>
          </a:p>
        </p:txBody>
      </p:sp>
    </p:spTree>
    <p:extLst>
      <p:ext uri="{BB962C8B-B14F-4D97-AF65-F5344CB8AC3E}">
        <p14:creationId xmlns:p14="http://schemas.microsoft.com/office/powerpoint/2010/main" val="5932392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23</a:t>
            </a:fld>
            <a:endParaRPr lang="ar-KW">
              <a:solidFill>
                <a:prstClr val="black"/>
              </a:solidFill>
            </a:endParaRPr>
          </a:p>
        </p:txBody>
      </p:sp>
    </p:spTree>
    <p:extLst>
      <p:ext uri="{BB962C8B-B14F-4D97-AF65-F5344CB8AC3E}">
        <p14:creationId xmlns:p14="http://schemas.microsoft.com/office/powerpoint/2010/main" val="20364916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24</a:t>
            </a:fld>
            <a:endParaRPr lang="ar-KW">
              <a:solidFill>
                <a:prstClr val="black"/>
              </a:solidFill>
            </a:endParaRPr>
          </a:p>
        </p:txBody>
      </p:sp>
    </p:spTree>
    <p:extLst>
      <p:ext uri="{BB962C8B-B14F-4D97-AF65-F5344CB8AC3E}">
        <p14:creationId xmlns:p14="http://schemas.microsoft.com/office/powerpoint/2010/main" val="23778748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26</a:t>
            </a:fld>
            <a:endParaRPr lang="ar-KW">
              <a:solidFill>
                <a:prstClr val="black"/>
              </a:solidFill>
            </a:endParaRPr>
          </a:p>
        </p:txBody>
      </p:sp>
    </p:spTree>
    <p:extLst>
      <p:ext uri="{BB962C8B-B14F-4D97-AF65-F5344CB8AC3E}">
        <p14:creationId xmlns:p14="http://schemas.microsoft.com/office/powerpoint/2010/main" val="8583084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28</a:t>
            </a:fld>
            <a:endParaRPr lang="ar-KW">
              <a:solidFill>
                <a:prstClr val="black"/>
              </a:solidFill>
            </a:endParaRPr>
          </a:p>
        </p:txBody>
      </p:sp>
    </p:spTree>
    <p:extLst>
      <p:ext uri="{BB962C8B-B14F-4D97-AF65-F5344CB8AC3E}">
        <p14:creationId xmlns:p14="http://schemas.microsoft.com/office/powerpoint/2010/main" val="4070149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30</a:t>
            </a:fld>
            <a:endParaRPr lang="ar-KW">
              <a:solidFill>
                <a:prstClr val="black"/>
              </a:solidFill>
            </a:endParaRPr>
          </a:p>
        </p:txBody>
      </p:sp>
    </p:spTree>
    <p:extLst>
      <p:ext uri="{BB962C8B-B14F-4D97-AF65-F5344CB8AC3E}">
        <p14:creationId xmlns:p14="http://schemas.microsoft.com/office/powerpoint/2010/main" val="31599245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32</a:t>
            </a:fld>
            <a:endParaRPr lang="ar-KW">
              <a:solidFill>
                <a:prstClr val="black"/>
              </a:solidFill>
            </a:endParaRPr>
          </a:p>
        </p:txBody>
      </p:sp>
    </p:spTree>
    <p:extLst>
      <p:ext uri="{BB962C8B-B14F-4D97-AF65-F5344CB8AC3E}">
        <p14:creationId xmlns:p14="http://schemas.microsoft.com/office/powerpoint/2010/main" val="2276773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27/01/2015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27/01/2015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27/01/2015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27/01/2015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27/01/2015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27/01/2015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27/01/2015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27/01/2015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27/01/2015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27/01/2015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27/01/2015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27/01/2015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tiff"/><Relationship Id="rId7" Type="http://schemas.openxmlformats.org/officeDocument/2006/relationships/diagramQuickStyle" Target="../diagrams/quickStyle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png"/><Relationship Id="rId9" Type="http://schemas.microsoft.com/office/2007/relationships/diagramDrawing" Target="../diagrams/drawing1.xml"/></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35696" y="692696"/>
            <a:ext cx="6912768" cy="1470025"/>
          </a:xfrm>
        </p:spPr>
        <p:txBody>
          <a:bodyPr>
            <a:normAutofit/>
          </a:bodyPr>
          <a:lstStyle/>
          <a:p>
            <a:pPr rtl="1"/>
            <a:r>
              <a:rPr lang="ar-KW" sz="3600" b="1" dirty="0" smtClean="0">
                <a:solidFill>
                  <a:srgbClr val="8C8A26"/>
                </a:solidFill>
                <a:cs typeface="mohammad bold art 1" pitchFamily="2" charset="-78"/>
              </a:rPr>
              <a:t>ورشة عمل</a:t>
            </a:r>
            <a:endParaRPr lang="en-GB" sz="4800" dirty="0">
              <a:cs typeface="mohammad bold art 1" pitchFamily="2" charset="-78"/>
            </a:endParaRPr>
          </a:p>
        </p:txBody>
      </p:sp>
      <p:sp>
        <p:nvSpPr>
          <p:cNvPr id="3" name="Subtitle 2"/>
          <p:cNvSpPr>
            <a:spLocks noGrp="1"/>
          </p:cNvSpPr>
          <p:nvPr>
            <p:ph type="subTitle" idx="1"/>
          </p:nvPr>
        </p:nvSpPr>
        <p:spPr>
          <a:xfrm>
            <a:off x="1915616" y="2204864"/>
            <a:ext cx="6904856" cy="3816424"/>
          </a:xfrm>
        </p:spPr>
        <p:txBody>
          <a:bodyPr>
            <a:normAutofit fontScale="92500" lnSpcReduction="20000"/>
          </a:bodyPr>
          <a:lstStyle/>
          <a:p>
            <a:pPr rtl="1"/>
            <a:r>
              <a:rPr lang="ar-KW" sz="4800" b="1" dirty="0" smtClean="0">
                <a:solidFill>
                  <a:srgbClr val="1F497D"/>
                </a:solidFill>
                <a:cs typeface="mohammad bold art 1" pitchFamily="2" charset="-78"/>
              </a:rPr>
              <a:t>الموضوع: </a:t>
            </a:r>
            <a:br>
              <a:rPr lang="ar-KW" sz="4800" b="1" dirty="0" smtClean="0">
                <a:solidFill>
                  <a:srgbClr val="1F497D"/>
                </a:solidFill>
                <a:cs typeface="mohammad bold art 1" pitchFamily="2" charset="-78"/>
              </a:rPr>
            </a:br>
            <a:r>
              <a:rPr lang="ar-KW" sz="4800" b="1" dirty="0" smtClean="0">
                <a:solidFill>
                  <a:srgbClr val="1F497D"/>
                </a:solidFill>
                <a:cs typeface="mohammad bold art 1" pitchFamily="2" charset="-78"/>
              </a:rPr>
              <a:t>قواعد الأسهم الممتازة</a:t>
            </a:r>
          </a:p>
          <a:p>
            <a:pPr rtl="1"/>
            <a:endParaRPr lang="ar-KW" sz="4800" b="1" dirty="0" smtClean="0">
              <a:solidFill>
                <a:srgbClr val="1F497D"/>
              </a:solidFill>
              <a:cs typeface="mohammad bold art 1" pitchFamily="2" charset="-78"/>
            </a:endParaRPr>
          </a:p>
          <a:p>
            <a:pPr rtl="1"/>
            <a:r>
              <a:rPr lang="ar-KW" sz="3600" dirty="0" smtClean="0">
                <a:solidFill>
                  <a:srgbClr val="1F497D"/>
                </a:solidFill>
                <a:cs typeface="mohammad bold art 1" pitchFamily="2" charset="-78"/>
              </a:rPr>
              <a:t>المحاضر: مبارك عبدالله الرفاعي</a:t>
            </a:r>
          </a:p>
          <a:p>
            <a:pPr rtl="1"/>
            <a:r>
              <a:rPr lang="ar-KW" sz="3600" dirty="0" smtClean="0">
                <a:solidFill>
                  <a:srgbClr val="1F497D"/>
                </a:solidFill>
                <a:cs typeface="mohammad bold art 1" pitchFamily="2" charset="-78"/>
              </a:rPr>
              <a:t>مدير إدارة تنظيم </a:t>
            </a:r>
            <a:r>
              <a:rPr lang="ar-KW" sz="3600" dirty="0" err="1" smtClean="0">
                <a:solidFill>
                  <a:srgbClr val="1F497D"/>
                </a:solidFill>
                <a:cs typeface="mohammad bold art 1" pitchFamily="2" charset="-78"/>
              </a:rPr>
              <a:t>وحوكمة</a:t>
            </a:r>
            <a:r>
              <a:rPr lang="ar-KW" sz="3600" dirty="0" smtClean="0">
                <a:solidFill>
                  <a:srgbClr val="1F497D"/>
                </a:solidFill>
                <a:cs typeface="mohammad bold art 1" pitchFamily="2" charset="-78"/>
              </a:rPr>
              <a:t> الشركات</a:t>
            </a:r>
          </a:p>
          <a:p>
            <a:pPr rtl="1"/>
            <a:endParaRPr lang="ar-KW" sz="3600" b="1" dirty="0" smtClean="0">
              <a:solidFill>
                <a:srgbClr val="1F497D"/>
              </a:solidFill>
              <a:cs typeface="mohammad bold art 1" pitchFamily="2" charset="-78"/>
            </a:endParaRPr>
          </a:p>
          <a:p>
            <a:pPr rtl="1"/>
            <a:r>
              <a:rPr lang="ar-KW" sz="2800" dirty="0" smtClean="0">
                <a:solidFill>
                  <a:srgbClr val="1F497D"/>
                </a:solidFill>
                <a:cs typeface="mohammad bold art 1" pitchFamily="2" charset="-78"/>
              </a:rPr>
              <a:t>2015/1/27</a:t>
            </a: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dirty="0">
                <a:solidFill>
                  <a:schemeClr val="tx2"/>
                </a:solidFill>
                <a:latin typeface="Sakkal Majalla" pitchFamily="2" charset="-78"/>
                <a:cs typeface="mohammad bold art 1" pitchFamily="2" charset="-78"/>
              </a:rPr>
              <a:t>التعريفات الرئيسية</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lvl="0" algn="just" rtl="1" fontAlgn="base">
              <a:spcAft>
                <a:spcPct val="0"/>
              </a:spcAft>
              <a:buFont typeface="Arial" charset="0"/>
              <a:buChar char="•"/>
            </a:pPr>
            <a:r>
              <a:rPr lang="ar-KW" sz="2400" b="1" u="sng" dirty="0" smtClean="0">
                <a:solidFill>
                  <a:schemeClr val="tx2"/>
                </a:solidFill>
                <a:cs typeface="mohammad bold art 1" pitchFamily="2" charset="-78"/>
              </a:rPr>
              <a:t>أسهم ممتازة</a:t>
            </a:r>
            <a:r>
              <a:rPr lang="ar-KW" sz="2400" b="1" dirty="0">
                <a:solidFill>
                  <a:schemeClr val="tx2"/>
                </a:solidFill>
                <a:cs typeface="mohammad bold art 1" pitchFamily="2" charset="-78"/>
              </a:rPr>
              <a:t>:</a:t>
            </a:r>
            <a:r>
              <a:rPr lang="ar-KW" sz="2400" dirty="0">
                <a:solidFill>
                  <a:schemeClr val="tx2"/>
                </a:solidFill>
                <a:cs typeface="mohammad bold art 1" pitchFamily="2" charset="-78"/>
              </a:rPr>
              <a:t> الأسهم التي تتمتع ببعض </a:t>
            </a:r>
            <a:r>
              <a:rPr lang="ar-KW" sz="2400" dirty="0" smtClean="0">
                <a:solidFill>
                  <a:schemeClr val="tx2"/>
                </a:solidFill>
                <a:cs typeface="mohammad bold art 1" pitchFamily="2" charset="-78"/>
              </a:rPr>
              <a:t>الامتيازات </a:t>
            </a:r>
            <a:r>
              <a:rPr lang="ar-KW" sz="2400" dirty="0">
                <a:solidFill>
                  <a:schemeClr val="tx2"/>
                </a:solidFill>
                <a:cs typeface="mohammad bold art 1" pitchFamily="2" charset="-78"/>
              </a:rPr>
              <a:t>في التصويت أو الأرباح أو ناتج التصفية أو أي حقوق أخرى بشرط أن تكون الأسهم من ذات النوع متساوية في الحقوق والمميزات </a:t>
            </a:r>
            <a:r>
              <a:rPr lang="ar-KW" sz="2400" dirty="0" smtClean="0">
                <a:solidFill>
                  <a:schemeClr val="tx2"/>
                </a:solidFill>
                <a:cs typeface="mohammad bold art 1" pitchFamily="2" charset="-78"/>
              </a:rPr>
              <a:t>والقيود.</a:t>
            </a:r>
          </a:p>
          <a:p>
            <a:pPr lvl="0" algn="just" rtl="1" fontAlgn="base">
              <a:spcAft>
                <a:spcPct val="0"/>
              </a:spcAft>
              <a:buFont typeface="Arial" charset="0"/>
              <a:buChar char="•"/>
            </a:pPr>
            <a:r>
              <a:rPr lang="ar-KW" sz="2400" b="1" u="sng" dirty="0">
                <a:solidFill>
                  <a:schemeClr val="tx2"/>
                </a:solidFill>
                <a:cs typeface="mohammad bold art 1" pitchFamily="2" charset="-78"/>
              </a:rPr>
              <a:t>المستثمر </a:t>
            </a:r>
            <a:r>
              <a:rPr lang="ar-KW" sz="2400" b="1" u="sng" dirty="0" smtClean="0">
                <a:solidFill>
                  <a:schemeClr val="tx2"/>
                </a:solidFill>
                <a:cs typeface="mohammad bold art 1" pitchFamily="2" charset="-78"/>
              </a:rPr>
              <a:t>الخبير</a:t>
            </a:r>
            <a:r>
              <a:rPr lang="ar-KW" sz="2400" b="1" dirty="0" smtClean="0">
                <a:solidFill>
                  <a:schemeClr val="tx2"/>
                </a:solidFill>
                <a:cs typeface="mohammad bold art 1" pitchFamily="2" charset="-78"/>
              </a:rPr>
              <a:t>:</a:t>
            </a:r>
            <a:r>
              <a:rPr lang="ar-KW" sz="2400" dirty="0" smtClean="0">
                <a:solidFill>
                  <a:schemeClr val="tx2"/>
                </a:solidFill>
                <a:cs typeface="mohammad bold art 1" pitchFamily="2" charset="-78"/>
              </a:rPr>
              <a:t> الشخص الذي يجوز  توجيه دعوة الاكتتاب الخاص إليه في طرح الأسهم الممتازة.</a:t>
            </a:r>
          </a:p>
          <a:p>
            <a:pPr lvl="0" algn="just" rtl="1" fontAlgn="base">
              <a:spcAft>
                <a:spcPct val="0"/>
              </a:spcAft>
              <a:buFont typeface="Arial" charset="0"/>
              <a:buChar char="•"/>
            </a:pPr>
            <a:r>
              <a:rPr lang="ar-KW" sz="2400" b="1" u="sng" dirty="0">
                <a:solidFill>
                  <a:schemeClr val="tx2"/>
                </a:solidFill>
                <a:cs typeface="mohammad bold art 1" pitchFamily="2" charset="-78"/>
              </a:rPr>
              <a:t>مستشار</a:t>
            </a:r>
            <a:r>
              <a:rPr lang="ar-KW" sz="2400" b="1" dirty="0">
                <a:solidFill>
                  <a:schemeClr val="tx2"/>
                </a:solidFill>
                <a:cs typeface="mohammad bold art 1" pitchFamily="2" charset="-78"/>
              </a:rPr>
              <a:t>:</a:t>
            </a:r>
            <a:r>
              <a:rPr lang="ar-KW" sz="2400" dirty="0">
                <a:solidFill>
                  <a:schemeClr val="tx2"/>
                </a:solidFill>
                <a:cs typeface="mohammad bold art 1" pitchFamily="2" charset="-78"/>
              </a:rPr>
              <a:t> خبير أو شخص مرخص له كمدير إصدار يكون مستقلاً عن مجلس إدارة وإدارة المصدر الذي يعينه</a:t>
            </a:r>
            <a:r>
              <a:rPr lang="ar-KW" sz="2400" dirty="0" smtClean="0">
                <a:solidFill>
                  <a:schemeClr val="tx2"/>
                </a:solidFill>
                <a:cs typeface="mohammad bold art 1" pitchFamily="2" charset="-78"/>
              </a:rPr>
              <a:t>.</a:t>
            </a:r>
          </a:p>
          <a:p>
            <a:pPr lvl="0" algn="just" rtl="1" fontAlgn="base">
              <a:spcAft>
                <a:spcPct val="0"/>
              </a:spcAft>
              <a:buFont typeface="Arial" charset="0"/>
              <a:buChar char="•"/>
            </a:pPr>
            <a:r>
              <a:rPr lang="ar-KW" sz="2400" b="1" u="sng" dirty="0">
                <a:solidFill>
                  <a:schemeClr val="tx2"/>
                </a:solidFill>
                <a:cs typeface="mohammad bold art 1" pitchFamily="2" charset="-78"/>
              </a:rPr>
              <a:t>المدة الزمنية للأسهم الممتازة</a:t>
            </a:r>
            <a:r>
              <a:rPr lang="ar-KW" sz="2400" b="1" dirty="0">
                <a:solidFill>
                  <a:schemeClr val="tx2"/>
                </a:solidFill>
                <a:cs typeface="mohammad bold art 1" pitchFamily="2" charset="-78"/>
              </a:rPr>
              <a:t>:</a:t>
            </a:r>
            <a:r>
              <a:rPr lang="ar-KW" sz="2400" dirty="0">
                <a:solidFill>
                  <a:schemeClr val="tx2"/>
                </a:solidFill>
                <a:cs typeface="mohammad bold art 1" pitchFamily="2" charset="-78"/>
              </a:rPr>
              <a:t> المدة الزمنية للأسهم الممتازة التي تبدأ من تاريخ إصدار الأسهم الممتازة و حتى تاريخ استردادها أو تحويلها إلى أسهم </a:t>
            </a:r>
            <a:r>
              <a:rPr lang="ar-KW" sz="2400" dirty="0" smtClean="0">
                <a:solidFill>
                  <a:schemeClr val="tx2"/>
                </a:solidFill>
                <a:cs typeface="mohammad bold art 1" pitchFamily="2" charset="-78"/>
              </a:rPr>
              <a:t>عادية.</a:t>
            </a:r>
          </a:p>
          <a:p>
            <a:pPr lvl="0" algn="just" rtl="1" fontAlgn="base">
              <a:spcAft>
                <a:spcPct val="0"/>
              </a:spcAft>
              <a:buFont typeface="Arial" charset="0"/>
              <a:buChar char="•"/>
            </a:pPr>
            <a:endParaRPr lang="ar-KW" sz="2400" dirty="0" smtClean="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10</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98371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dirty="0" smtClean="0">
                <a:solidFill>
                  <a:schemeClr val="tx2"/>
                </a:solidFill>
                <a:latin typeface="Sakkal Majalla" pitchFamily="2" charset="-78"/>
                <a:cs typeface="mohammad bold art 1" pitchFamily="2" charset="-78"/>
              </a:rPr>
              <a:t>أنواع الأسهم الممتازة</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fontScale="92500"/>
          </a:bodyPr>
          <a:lstStyle/>
          <a:p>
            <a:pPr lvl="0" algn="just" rtl="1" fontAlgn="base">
              <a:spcAft>
                <a:spcPct val="0"/>
              </a:spcAft>
              <a:buFont typeface="Arial" charset="0"/>
              <a:buChar char="•"/>
            </a:pPr>
            <a:r>
              <a:rPr lang="ar-KW" sz="2400" b="1" u="sng" dirty="0" smtClean="0">
                <a:solidFill>
                  <a:schemeClr val="tx2"/>
                </a:solidFill>
                <a:cs typeface="mohammad bold art 1" pitchFamily="2" charset="-78"/>
              </a:rPr>
              <a:t>أسهم </a:t>
            </a:r>
            <a:r>
              <a:rPr lang="ar-KW" sz="2400" b="1" u="sng" dirty="0">
                <a:solidFill>
                  <a:schemeClr val="tx2"/>
                </a:solidFill>
                <a:cs typeface="mohammad bold art 1" pitchFamily="2" charset="-78"/>
              </a:rPr>
              <a:t>ممتازة تراكمية</a:t>
            </a:r>
            <a:r>
              <a:rPr lang="ar-KW" sz="2400" b="1" dirty="0">
                <a:solidFill>
                  <a:schemeClr val="tx2"/>
                </a:solidFill>
                <a:cs typeface="mohammad bold art 1" pitchFamily="2" charset="-78"/>
              </a:rPr>
              <a:t>:</a:t>
            </a:r>
            <a:r>
              <a:rPr lang="ar-KW" sz="2400" dirty="0">
                <a:solidFill>
                  <a:schemeClr val="tx2"/>
                </a:solidFill>
                <a:cs typeface="mohammad bold art 1" pitchFamily="2" charset="-78"/>
              </a:rPr>
              <a:t> نوع الأسهم الممتازة التي يتم فيها تجميع الأرباح المحققة لصالح حاملي الأسهم الممتازة حتى سدادها بالكامل في حال عدم توفر أو إعلان أي نصيب أرباح من </a:t>
            </a:r>
            <a:r>
              <a:rPr lang="ar-KW" sz="2400" dirty="0" smtClean="0">
                <a:solidFill>
                  <a:schemeClr val="tx2"/>
                </a:solidFill>
                <a:cs typeface="mohammad bold art 1" pitchFamily="2" charset="-78"/>
              </a:rPr>
              <a:t>المصدر.</a:t>
            </a:r>
          </a:p>
          <a:p>
            <a:pPr lvl="0" algn="just" rtl="1" fontAlgn="base">
              <a:spcAft>
                <a:spcPct val="0"/>
              </a:spcAft>
              <a:buFont typeface="Arial" charset="0"/>
              <a:buChar char="•"/>
            </a:pPr>
            <a:r>
              <a:rPr lang="ar-KW" sz="2400" b="1" u="sng" dirty="0">
                <a:solidFill>
                  <a:schemeClr val="tx2"/>
                </a:solidFill>
                <a:cs typeface="mohammad bold art 1" pitchFamily="2" charset="-78"/>
              </a:rPr>
              <a:t>أسهم ممتازة قابلة للتحويل</a:t>
            </a:r>
            <a:r>
              <a:rPr lang="ar-KW" sz="2400" b="1" dirty="0">
                <a:solidFill>
                  <a:schemeClr val="tx2"/>
                </a:solidFill>
                <a:cs typeface="mohammad bold art 1" pitchFamily="2" charset="-78"/>
              </a:rPr>
              <a:t>:</a:t>
            </a:r>
            <a:r>
              <a:rPr lang="ar-KW" sz="2400" dirty="0">
                <a:solidFill>
                  <a:schemeClr val="tx2"/>
                </a:solidFill>
                <a:cs typeface="mohammad bold art 1" pitchFamily="2" charset="-78"/>
              </a:rPr>
              <a:t> نوع الأسهم الممتازة التي تتيح لحامليها حق تحويلها إلى أسهم عادية في رأس مال المصدر في تاريخ </a:t>
            </a:r>
            <a:r>
              <a:rPr lang="ar-KW" sz="2400" dirty="0" smtClean="0">
                <a:solidFill>
                  <a:schemeClr val="tx2"/>
                </a:solidFill>
                <a:cs typeface="mohammad bold art 1" pitchFamily="2" charset="-78"/>
              </a:rPr>
              <a:t>لاحق.</a:t>
            </a:r>
          </a:p>
          <a:p>
            <a:pPr lvl="0" algn="just" rtl="1" fontAlgn="base">
              <a:spcAft>
                <a:spcPct val="0"/>
              </a:spcAft>
              <a:buFont typeface="Arial" charset="0"/>
              <a:buChar char="•"/>
            </a:pPr>
            <a:r>
              <a:rPr lang="ar-KW" sz="2400" b="1" u="sng" dirty="0">
                <a:solidFill>
                  <a:schemeClr val="tx2"/>
                </a:solidFill>
                <a:cs typeface="mohammad bold art 1" pitchFamily="2" charset="-78"/>
              </a:rPr>
              <a:t>أسهم ممتازة قابلة للاسترداد</a:t>
            </a:r>
            <a:r>
              <a:rPr lang="ar-KW" sz="2400" b="1" dirty="0">
                <a:solidFill>
                  <a:schemeClr val="tx2"/>
                </a:solidFill>
                <a:cs typeface="mohammad bold art 1" pitchFamily="2" charset="-78"/>
              </a:rPr>
              <a:t>:</a:t>
            </a:r>
            <a:r>
              <a:rPr lang="ar-KW" sz="2400" dirty="0">
                <a:solidFill>
                  <a:schemeClr val="tx2"/>
                </a:solidFill>
                <a:cs typeface="mohammad bold art 1" pitchFamily="2" charset="-78"/>
              </a:rPr>
              <a:t> نوع الأسهم الممتازة التي يمكن استردادها إما في تاريخ محدد أو بعد مضي فترة زمنية محددة خلال مدة </a:t>
            </a:r>
            <a:r>
              <a:rPr lang="ar-KW" sz="2400" dirty="0" smtClean="0">
                <a:solidFill>
                  <a:schemeClr val="tx2"/>
                </a:solidFill>
                <a:cs typeface="mohammad bold art 1" pitchFamily="2" charset="-78"/>
              </a:rPr>
              <a:t>المصدر.</a:t>
            </a:r>
          </a:p>
          <a:p>
            <a:pPr lvl="0" algn="just" rtl="1" fontAlgn="base">
              <a:spcAft>
                <a:spcPct val="0"/>
              </a:spcAft>
              <a:buFont typeface="Arial" charset="0"/>
              <a:buChar char="•"/>
            </a:pPr>
            <a:r>
              <a:rPr lang="ar-KW" sz="2400" b="1" u="sng" dirty="0">
                <a:solidFill>
                  <a:schemeClr val="tx2"/>
                </a:solidFill>
                <a:cs typeface="mohammad bold art 1" pitchFamily="2" charset="-78"/>
              </a:rPr>
              <a:t>أسهم ممتازة مشاركة</a:t>
            </a:r>
            <a:r>
              <a:rPr lang="ar-KW" sz="2400" b="1" dirty="0">
                <a:solidFill>
                  <a:schemeClr val="tx2"/>
                </a:solidFill>
                <a:cs typeface="mohammad bold art 1" pitchFamily="2" charset="-78"/>
              </a:rPr>
              <a:t>:</a:t>
            </a:r>
            <a:r>
              <a:rPr lang="ar-KW" sz="2400" dirty="0">
                <a:solidFill>
                  <a:schemeClr val="tx2"/>
                </a:solidFill>
                <a:cs typeface="mohammad bold art 1" pitchFamily="2" charset="-78"/>
              </a:rPr>
              <a:t> نوع الأسهم الممتازة التي تمنح لحامليها الحق في المشاركة في فائض الأرباح إلى جانب المساهمين العاديين بعد توزيع الأرباح بمعدل محدد على هؤلاء </a:t>
            </a:r>
            <a:r>
              <a:rPr lang="ar-KW" sz="2400" dirty="0" smtClean="0">
                <a:solidFill>
                  <a:schemeClr val="tx2"/>
                </a:solidFill>
                <a:cs typeface="mohammad bold art 1" pitchFamily="2" charset="-78"/>
              </a:rPr>
              <a:t>المساهمين، وفي </a:t>
            </a:r>
            <a:r>
              <a:rPr lang="ar-KW" sz="2400" dirty="0">
                <a:solidFill>
                  <a:schemeClr val="tx2"/>
                </a:solidFill>
                <a:cs typeface="mohammad bold art 1" pitchFamily="2" charset="-78"/>
              </a:rPr>
              <a:t>حال تصفية المصدر يكون لحاملي الأسهم الممتازة المشاركة الحق في الحصول على حصة تناسبية من أي عوائد متبقية قد يتلقاها حاملي الأسهم </a:t>
            </a:r>
            <a:r>
              <a:rPr lang="ar-KW" sz="2400" dirty="0" smtClean="0">
                <a:solidFill>
                  <a:schemeClr val="tx2"/>
                </a:solidFill>
                <a:cs typeface="mohammad bold art 1" pitchFamily="2" charset="-78"/>
              </a:rPr>
              <a:t>العادية.</a:t>
            </a:r>
            <a:endParaRPr lang="ar-KW"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11</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75230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9672" y="2463031"/>
            <a:ext cx="6984776" cy="1974081"/>
          </a:xfrm>
        </p:spPr>
        <p:txBody>
          <a:bodyPr>
            <a:normAutofit fontScale="90000"/>
          </a:bodyPr>
          <a:lstStyle/>
          <a:p>
            <a:pPr rtl="1"/>
            <a:r>
              <a:rPr lang="ar-KW" sz="6600" dirty="0">
                <a:solidFill>
                  <a:srgbClr val="1F497D"/>
                </a:solidFill>
                <a:cs typeface="mohammad bold art 1" pitchFamily="2" charset="-78"/>
              </a:rPr>
              <a:t>إصــدار الأسهم </a:t>
            </a:r>
            <a:r>
              <a:rPr lang="ar-KW" sz="6600" dirty="0" smtClean="0">
                <a:solidFill>
                  <a:srgbClr val="1F497D"/>
                </a:solidFill>
                <a:cs typeface="mohammad bold art 1" pitchFamily="2" charset="-78"/>
              </a:rPr>
              <a:t/>
            </a:r>
            <a:br>
              <a:rPr lang="ar-KW" sz="6600" dirty="0" smtClean="0">
                <a:solidFill>
                  <a:srgbClr val="1F497D"/>
                </a:solidFill>
                <a:cs typeface="mohammad bold art 1" pitchFamily="2" charset="-78"/>
              </a:rPr>
            </a:br>
            <a:r>
              <a:rPr lang="ar-KW" sz="6600" dirty="0" smtClean="0">
                <a:solidFill>
                  <a:srgbClr val="1F497D"/>
                </a:solidFill>
                <a:cs typeface="mohammad bold art 1" pitchFamily="2" charset="-78"/>
              </a:rPr>
              <a:t>الممتازة</a:t>
            </a:r>
            <a:endParaRPr lang="ar-KW" sz="6600" dirty="0">
              <a:solidFill>
                <a:srgbClr val="1F497D"/>
              </a:solidFill>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1833605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dirty="0">
                <a:solidFill>
                  <a:schemeClr val="tx2"/>
                </a:solidFill>
                <a:latin typeface="Sakkal Majalla" pitchFamily="2" charset="-78"/>
                <a:cs typeface="mohammad bold art 1" pitchFamily="2" charset="-78"/>
              </a:rPr>
              <a:t>الشروط الأساسية للمصدر</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457200" lvl="0" indent="-457200" algn="just" rtl="1" fontAlgn="base">
              <a:spcAft>
                <a:spcPct val="0"/>
              </a:spcAft>
              <a:buFont typeface="+mj-lt"/>
              <a:buAutoNum type="arabicPeriod"/>
            </a:pPr>
            <a:r>
              <a:rPr lang="ar-KW" sz="2400" dirty="0">
                <a:solidFill>
                  <a:schemeClr val="tx2"/>
                </a:solidFill>
                <a:cs typeface="mohammad bold art 1" pitchFamily="2" charset="-78"/>
              </a:rPr>
              <a:t>تسديد القيمة الكاملة لجميع الأسهم </a:t>
            </a:r>
            <a:r>
              <a:rPr lang="ar-KW" sz="2400" dirty="0" smtClean="0">
                <a:solidFill>
                  <a:schemeClr val="tx2"/>
                </a:solidFill>
                <a:cs typeface="mohammad bold art 1" pitchFamily="2" charset="-78"/>
              </a:rPr>
              <a:t>المصدرة.</a:t>
            </a:r>
            <a:endParaRPr lang="ar-KW" sz="2400" dirty="0">
              <a:solidFill>
                <a:schemeClr val="tx2"/>
              </a:solidFill>
              <a:cs typeface="mohammad bold art 1" pitchFamily="2" charset="-78"/>
            </a:endParaRPr>
          </a:p>
          <a:p>
            <a:pPr marL="457200" lvl="0" indent="-457200" algn="just" rtl="1" fontAlgn="base">
              <a:spcAft>
                <a:spcPct val="0"/>
              </a:spcAft>
              <a:buFont typeface="+mj-lt"/>
              <a:buAutoNum type="arabicPeriod"/>
            </a:pPr>
            <a:r>
              <a:rPr lang="ar-KW" sz="2400" dirty="0">
                <a:solidFill>
                  <a:schemeClr val="tx2"/>
                </a:solidFill>
                <a:cs typeface="mohammad bold art 1" pitchFamily="2" charset="-78"/>
              </a:rPr>
              <a:t>اكتمال (و يشمل تخصيص الأسهم) أو إلغاء أي اكتتاب لأسهم تم طرحها مسبقاً من </a:t>
            </a:r>
            <a:r>
              <a:rPr lang="ar-KW" sz="2400" dirty="0" smtClean="0">
                <a:solidFill>
                  <a:schemeClr val="tx2"/>
                </a:solidFill>
                <a:cs typeface="mohammad bold art 1" pitchFamily="2" charset="-78"/>
              </a:rPr>
              <a:t>المصدر.</a:t>
            </a:r>
            <a:endParaRPr lang="ar-KW" sz="2400" dirty="0">
              <a:solidFill>
                <a:schemeClr val="tx2"/>
              </a:solidFill>
              <a:cs typeface="mohammad bold art 1" pitchFamily="2" charset="-78"/>
            </a:endParaRPr>
          </a:p>
          <a:p>
            <a:pPr marL="457200" lvl="0" indent="-457200" algn="just" rtl="1" fontAlgn="base">
              <a:spcAft>
                <a:spcPct val="0"/>
              </a:spcAft>
              <a:buFont typeface="+mj-lt"/>
              <a:buAutoNum type="arabicPeriod"/>
            </a:pPr>
            <a:r>
              <a:rPr lang="ar-KW" sz="2400" dirty="0">
                <a:solidFill>
                  <a:schemeClr val="tx2"/>
                </a:solidFill>
                <a:cs typeface="mohammad bold art 1" pitchFamily="2" charset="-78"/>
              </a:rPr>
              <a:t>عدم تجاوز الخسائر المتراكمة نسبة خمسة وسبعين بالمائة من رأس المال </a:t>
            </a:r>
            <a:r>
              <a:rPr lang="ar-KW" sz="2400" dirty="0" smtClean="0">
                <a:solidFill>
                  <a:schemeClr val="tx2"/>
                </a:solidFill>
                <a:cs typeface="mohammad bold art 1" pitchFamily="2" charset="-78"/>
              </a:rPr>
              <a:t>المدفوع.</a:t>
            </a:r>
            <a:endParaRPr lang="ar-KW" sz="2400" dirty="0">
              <a:solidFill>
                <a:schemeClr val="tx2"/>
              </a:solidFill>
              <a:cs typeface="mohammad bold art 1" pitchFamily="2" charset="-78"/>
            </a:endParaRPr>
          </a:p>
          <a:p>
            <a:pPr marL="457200" lvl="0" indent="-457200" algn="just" rtl="1" fontAlgn="base">
              <a:spcAft>
                <a:spcPct val="0"/>
              </a:spcAft>
              <a:buFont typeface="+mj-lt"/>
              <a:buAutoNum type="arabicPeriod"/>
            </a:pPr>
            <a:r>
              <a:rPr lang="ar-KW" sz="2400" dirty="0">
                <a:solidFill>
                  <a:schemeClr val="tx2"/>
                </a:solidFill>
                <a:cs typeface="mohammad bold art 1" pitchFamily="2" charset="-78"/>
              </a:rPr>
              <a:t>الامتثال لمعايير الدين أو الرفع المالي المفروضة وأي شروط أخرى تتعلق برأس المال تكون مطلوبة بموجب أي قانون أو لائحة معمول بها ومطبقة على المصدر. </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13</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22174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dirty="0">
                <a:solidFill>
                  <a:schemeClr val="tx2"/>
                </a:solidFill>
                <a:latin typeface="Sakkal Majalla" pitchFamily="2" charset="-78"/>
                <a:cs typeface="mohammad bold art 1" pitchFamily="2" charset="-78"/>
              </a:rPr>
              <a:t>الشروط الأساسية </a:t>
            </a:r>
            <a:r>
              <a:rPr lang="ar-KW" sz="3600" dirty="0" smtClean="0">
                <a:solidFill>
                  <a:schemeClr val="tx2"/>
                </a:solidFill>
                <a:latin typeface="Sakkal Majalla" pitchFamily="2" charset="-78"/>
                <a:cs typeface="mohammad bold art 1" pitchFamily="2" charset="-78"/>
              </a:rPr>
              <a:t>للإصدار</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457200" lvl="0" indent="-457200" algn="just" rtl="1" fontAlgn="base">
              <a:spcAft>
                <a:spcPct val="0"/>
              </a:spcAft>
              <a:buFont typeface="+mj-lt"/>
              <a:buAutoNum type="arabicPeriod"/>
            </a:pPr>
            <a:r>
              <a:rPr lang="ar-KW" sz="2400" dirty="0">
                <a:solidFill>
                  <a:schemeClr val="tx2"/>
                </a:solidFill>
                <a:cs typeface="mohammad bold art 1" pitchFamily="2" charset="-78"/>
              </a:rPr>
              <a:t>نص عقد الشركة للمصدر على إصدار هذه </a:t>
            </a:r>
            <a:r>
              <a:rPr lang="ar-KW" sz="2400" dirty="0" smtClean="0">
                <a:solidFill>
                  <a:schemeClr val="tx2"/>
                </a:solidFill>
                <a:cs typeface="mohammad bold art 1" pitchFamily="2" charset="-78"/>
              </a:rPr>
              <a:t>الأسهم.</a:t>
            </a:r>
            <a:endParaRPr lang="ar-KW" sz="2400" dirty="0">
              <a:solidFill>
                <a:schemeClr val="tx2"/>
              </a:solidFill>
              <a:cs typeface="mohammad bold art 1" pitchFamily="2" charset="-78"/>
            </a:endParaRPr>
          </a:p>
          <a:p>
            <a:pPr marL="457200" lvl="0" indent="-457200" algn="just" rtl="1" fontAlgn="base">
              <a:spcAft>
                <a:spcPct val="0"/>
              </a:spcAft>
              <a:buFont typeface="+mj-lt"/>
              <a:buAutoNum type="arabicPeriod"/>
            </a:pPr>
            <a:r>
              <a:rPr lang="ar-KW" sz="2400" dirty="0">
                <a:solidFill>
                  <a:schemeClr val="tx2"/>
                </a:solidFill>
                <a:cs typeface="mohammad bold art 1" pitchFamily="2" charset="-78"/>
              </a:rPr>
              <a:t>صدور قرار من الجمعية العامة غير العادية للمصدر ينص على نوع الامتيازات الممنوحة للأسهم </a:t>
            </a:r>
            <a:r>
              <a:rPr lang="ar-KW" sz="2400" dirty="0" smtClean="0">
                <a:solidFill>
                  <a:schemeClr val="tx2"/>
                </a:solidFill>
                <a:cs typeface="mohammad bold art 1" pitchFamily="2" charset="-78"/>
              </a:rPr>
              <a:t>الممتازة.</a:t>
            </a:r>
            <a:endParaRPr lang="ar-KW" sz="2400" dirty="0">
              <a:solidFill>
                <a:schemeClr val="tx2"/>
              </a:solidFill>
              <a:cs typeface="mohammad bold art 1" pitchFamily="2" charset="-78"/>
            </a:endParaRPr>
          </a:p>
          <a:p>
            <a:pPr marL="457200" lvl="0" indent="-457200" algn="just" rtl="1" fontAlgn="base">
              <a:spcAft>
                <a:spcPct val="0"/>
              </a:spcAft>
              <a:buFont typeface="+mj-lt"/>
              <a:buAutoNum type="arabicPeriod"/>
            </a:pPr>
            <a:r>
              <a:rPr lang="ar-KW" sz="2400" dirty="0">
                <a:solidFill>
                  <a:schemeClr val="tx2"/>
                </a:solidFill>
                <a:cs typeface="mohammad bold art 1" pitchFamily="2" charset="-78"/>
              </a:rPr>
              <a:t>لا يتجاوز مجموع رأس المال المصدر والإصدار الجديد رأس المال المصرح به للمصدر</a:t>
            </a:r>
            <a:r>
              <a:rPr lang="ar-KW" sz="2400" dirty="0" smtClean="0">
                <a:solidFill>
                  <a:schemeClr val="tx2"/>
                </a:solidFill>
                <a:cs typeface="mohammad bold art 1" pitchFamily="2" charset="-78"/>
              </a:rPr>
              <a:t>.</a:t>
            </a:r>
            <a:endParaRPr lang="ar-KW"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14</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95674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dirty="0" smtClean="0">
                <a:solidFill>
                  <a:schemeClr val="tx2"/>
                </a:solidFill>
                <a:latin typeface="Sakkal Majalla" pitchFamily="2" charset="-78"/>
                <a:cs typeface="mohammad bold art 1" pitchFamily="2" charset="-78"/>
              </a:rPr>
              <a:t>أشكال المستثمر الخبير</a:t>
            </a:r>
            <a:endParaRPr lang="en-US" sz="3600"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15</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3"/>
          <p:cNvGraphicFramePr>
            <a:graphicFrameLocks noGrp="1"/>
          </p:cNvGraphicFramePr>
          <p:nvPr>
            <p:ph idx="1"/>
            <p:extLst>
              <p:ext uri="{D42A27DB-BD31-4B8C-83A1-F6EECF244321}">
                <p14:modId xmlns:p14="http://schemas.microsoft.com/office/powerpoint/2010/main" val="846341124"/>
              </p:ext>
            </p:extLst>
          </p:nvPr>
        </p:nvGraphicFramePr>
        <p:xfrm>
          <a:off x="457200" y="1484784"/>
          <a:ext cx="8229600" cy="4641879"/>
        </p:xfrm>
        <a:graphic>
          <a:graphicData uri="http://schemas.openxmlformats.org/drawingml/2006/table">
            <a:tbl>
              <a:tblPr rtl="1" firstRow="1" bandRow="1">
                <a:tableStyleId>{2D5ABB26-0587-4C30-8999-92F81FD0307C}</a:tableStyleId>
              </a:tblPr>
              <a:tblGrid>
                <a:gridCol w="589250"/>
                <a:gridCol w="3314062"/>
                <a:gridCol w="681208"/>
                <a:gridCol w="3645080"/>
              </a:tblGrid>
              <a:tr h="532656">
                <a:tc>
                  <a:txBody>
                    <a:bodyPr/>
                    <a:lstStyle/>
                    <a:p>
                      <a:pPr algn="just" rtl="1"/>
                      <a:r>
                        <a:rPr lang="ar-KW" sz="2000" dirty="0" smtClean="0">
                          <a:solidFill>
                            <a:schemeClr val="tx2"/>
                          </a:solidFill>
                          <a:cs typeface="mohammad bold art 1" pitchFamily="2" charset="-78"/>
                        </a:rPr>
                        <a:t>1.</a:t>
                      </a:r>
                      <a:endParaRPr lang="ar-KW" sz="2000" dirty="0">
                        <a:solidFill>
                          <a:schemeClr val="tx2"/>
                        </a:solidFill>
                        <a:cs typeface="mohammad bold art 1" pitchFamily="2" charset="-78"/>
                      </a:endParaRPr>
                    </a:p>
                  </a:txBody>
                  <a:tcPr/>
                </a:tc>
                <a:tc>
                  <a:txBody>
                    <a:bodyPr/>
                    <a:lstStyle/>
                    <a:p>
                      <a:pPr algn="just" rtl="1"/>
                      <a:r>
                        <a:rPr lang="ar-KW" sz="2000" dirty="0" smtClean="0">
                          <a:solidFill>
                            <a:schemeClr val="tx2"/>
                          </a:solidFill>
                          <a:cs typeface="mohammad bold art 1" pitchFamily="2" charset="-78"/>
                        </a:rPr>
                        <a:t>حكومة دولة الكويت.</a:t>
                      </a:r>
                      <a:endParaRPr lang="ar-KW" sz="2000" dirty="0">
                        <a:solidFill>
                          <a:schemeClr val="tx2"/>
                        </a:solidFill>
                        <a:cs typeface="mohammad bold art 1" pitchFamily="2" charset="-78"/>
                      </a:endParaRPr>
                    </a:p>
                  </a:txBody>
                  <a:tcPr/>
                </a:tc>
                <a:tc>
                  <a:txBody>
                    <a:bodyPr/>
                    <a:lstStyle/>
                    <a:p>
                      <a:pPr algn="just" rtl="1"/>
                      <a:r>
                        <a:rPr lang="ar-KW" sz="2000" dirty="0" smtClean="0">
                          <a:solidFill>
                            <a:schemeClr val="tx2"/>
                          </a:solidFill>
                          <a:cs typeface="mohammad bold art 1" pitchFamily="2" charset="-78"/>
                        </a:rPr>
                        <a:t>7.</a:t>
                      </a:r>
                      <a:endParaRPr lang="ar-KW" sz="2000" dirty="0">
                        <a:solidFill>
                          <a:schemeClr val="tx2"/>
                        </a:solidFill>
                        <a:cs typeface="mohammad bold art 1" pitchFamily="2" charset="-78"/>
                      </a:endParaRPr>
                    </a:p>
                  </a:txBody>
                  <a:tcPr/>
                </a:tc>
                <a:tc>
                  <a:txBody>
                    <a:bodyPr/>
                    <a:lstStyle/>
                    <a:p>
                      <a:pPr algn="just" rtl="1"/>
                      <a:r>
                        <a:rPr lang="ar-KW" sz="2000" dirty="0" smtClean="0">
                          <a:solidFill>
                            <a:schemeClr val="tx2"/>
                          </a:solidFill>
                          <a:cs typeface="mohammad bold art 1" pitchFamily="2" charset="-78"/>
                        </a:rPr>
                        <a:t>شركة تمويل تعمل لحسابها الخاص.</a:t>
                      </a:r>
                      <a:endParaRPr lang="ar-KW" sz="2000" dirty="0">
                        <a:solidFill>
                          <a:schemeClr val="tx2"/>
                        </a:solidFill>
                        <a:cs typeface="mohammad bold art 1" pitchFamily="2" charset="-78"/>
                      </a:endParaRPr>
                    </a:p>
                  </a:txBody>
                  <a:tcPr/>
                </a:tc>
              </a:tr>
              <a:tr h="504056">
                <a:tc>
                  <a:txBody>
                    <a:bodyPr/>
                    <a:lstStyle/>
                    <a:p>
                      <a:pPr algn="just" rtl="1"/>
                      <a:r>
                        <a:rPr lang="ar-KW" sz="2000" dirty="0" smtClean="0">
                          <a:solidFill>
                            <a:schemeClr val="tx2"/>
                          </a:solidFill>
                          <a:cs typeface="mohammad bold art 1" pitchFamily="2" charset="-78"/>
                        </a:rPr>
                        <a:t>2.</a:t>
                      </a:r>
                      <a:endParaRPr lang="ar-KW" sz="2000" dirty="0">
                        <a:solidFill>
                          <a:schemeClr val="tx2"/>
                        </a:solidFill>
                        <a:cs typeface="mohammad bold art 1" pitchFamily="2" charset="-78"/>
                      </a:endParaRPr>
                    </a:p>
                  </a:txBody>
                  <a:tcPr/>
                </a:tc>
                <a:tc>
                  <a:txBody>
                    <a:bodyPr/>
                    <a:lstStyle/>
                    <a:p>
                      <a:pPr algn="just" rtl="1"/>
                      <a:r>
                        <a:rPr lang="ar-KW" sz="2000" dirty="0" smtClean="0">
                          <a:solidFill>
                            <a:schemeClr val="tx2"/>
                          </a:solidFill>
                          <a:cs typeface="mohammad bold art 1" pitchFamily="2" charset="-78"/>
                        </a:rPr>
                        <a:t>بنك الكويت المركزي.</a:t>
                      </a:r>
                      <a:endParaRPr lang="ar-KW" sz="2000" dirty="0">
                        <a:solidFill>
                          <a:schemeClr val="tx2"/>
                        </a:solidFill>
                        <a:cs typeface="mohammad bold art 1" pitchFamily="2" charset="-78"/>
                      </a:endParaRPr>
                    </a:p>
                  </a:txBody>
                  <a:tcPr/>
                </a:tc>
                <a:tc>
                  <a:txBody>
                    <a:bodyPr/>
                    <a:lstStyle/>
                    <a:p>
                      <a:pPr algn="just" rtl="1"/>
                      <a:r>
                        <a:rPr lang="ar-KW" sz="2000" dirty="0" smtClean="0">
                          <a:solidFill>
                            <a:schemeClr val="tx2"/>
                          </a:solidFill>
                          <a:cs typeface="mohammad bold art 1" pitchFamily="2" charset="-78"/>
                        </a:rPr>
                        <a:t>8.</a:t>
                      </a:r>
                      <a:endParaRPr lang="ar-KW" sz="2000" dirty="0">
                        <a:solidFill>
                          <a:schemeClr val="tx2"/>
                        </a:solidFill>
                        <a:cs typeface="mohammad bold art 1" pitchFamily="2" charset="-78"/>
                      </a:endParaRPr>
                    </a:p>
                  </a:txBody>
                  <a:tcPr/>
                </a:tc>
                <a:tc>
                  <a:txBody>
                    <a:bodyPr/>
                    <a:lstStyle/>
                    <a:p>
                      <a:pPr algn="just" rtl="1"/>
                      <a:r>
                        <a:rPr lang="ar-KW" sz="2000" dirty="0" smtClean="0">
                          <a:solidFill>
                            <a:schemeClr val="tx2"/>
                          </a:solidFill>
                          <a:cs typeface="mohammad bold art 1" pitchFamily="2" charset="-78"/>
                        </a:rPr>
                        <a:t>عميل لشخص مرخص له.</a:t>
                      </a:r>
                      <a:endParaRPr lang="ar-KW" sz="2000" dirty="0">
                        <a:solidFill>
                          <a:schemeClr val="tx2"/>
                        </a:solidFill>
                        <a:cs typeface="mohammad bold art 1" pitchFamily="2" charset="-78"/>
                      </a:endParaRPr>
                    </a:p>
                  </a:txBody>
                  <a:tcPr/>
                </a:tc>
              </a:tr>
              <a:tr h="796855">
                <a:tc>
                  <a:txBody>
                    <a:bodyPr/>
                    <a:lstStyle/>
                    <a:p>
                      <a:pPr algn="just" rtl="1"/>
                      <a:r>
                        <a:rPr lang="ar-KW" sz="2000" dirty="0" smtClean="0">
                          <a:solidFill>
                            <a:schemeClr val="tx2"/>
                          </a:solidFill>
                          <a:cs typeface="mohammad bold art 1" pitchFamily="2" charset="-78"/>
                        </a:rPr>
                        <a:t>3.</a:t>
                      </a:r>
                      <a:endParaRPr lang="ar-KW" sz="2000" dirty="0">
                        <a:solidFill>
                          <a:schemeClr val="tx2"/>
                        </a:solidFill>
                        <a:cs typeface="mohammad bold art 1" pitchFamily="2" charset="-78"/>
                      </a:endParaRPr>
                    </a:p>
                  </a:txBody>
                  <a:tcPr/>
                </a:tc>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ar-KW" sz="2000" dirty="0" smtClean="0">
                          <a:solidFill>
                            <a:schemeClr val="tx2"/>
                          </a:solidFill>
                          <a:cs typeface="mohammad bold art 1" pitchFamily="2" charset="-78"/>
                        </a:rPr>
                        <a:t>هيئة عامة أو مؤسسة أو جهة حكومية في دولة الكويت.</a:t>
                      </a:r>
                    </a:p>
                    <a:p>
                      <a:pPr algn="just" rtl="1"/>
                      <a:endParaRPr lang="ar-KW" sz="2000" dirty="0">
                        <a:solidFill>
                          <a:schemeClr val="tx2"/>
                        </a:solidFill>
                        <a:cs typeface="mohammad bold art 1" pitchFamily="2" charset="-78"/>
                      </a:endParaRPr>
                    </a:p>
                  </a:txBody>
                  <a:tcPr/>
                </a:tc>
                <a:tc>
                  <a:txBody>
                    <a:bodyPr/>
                    <a:lstStyle/>
                    <a:p>
                      <a:pPr algn="just" rtl="1"/>
                      <a:r>
                        <a:rPr lang="ar-KW" sz="2000" dirty="0" smtClean="0">
                          <a:solidFill>
                            <a:schemeClr val="tx2"/>
                          </a:solidFill>
                          <a:cs typeface="mohammad bold art 1" pitchFamily="2" charset="-78"/>
                        </a:rPr>
                        <a:t>9.</a:t>
                      </a:r>
                      <a:endParaRPr lang="ar-KW" sz="2000" dirty="0">
                        <a:solidFill>
                          <a:schemeClr val="tx2"/>
                        </a:solidFill>
                        <a:cs typeface="mohammad bold art 1" pitchFamily="2" charset="-78"/>
                      </a:endParaRPr>
                    </a:p>
                  </a:txBody>
                  <a:tcPr/>
                </a:tc>
                <a:tc>
                  <a:txBody>
                    <a:bodyPr/>
                    <a:lstStyle/>
                    <a:p>
                      <a:pPr algn="just" rtl="1"/>
                      <a:r>
                        <a:rPr lang="ar-KW" sz="2000" dirty="0" smtClean="0">
                          <a:solidFill>
                            <a:schemeClr val="tx2"/>
                          </a:solidFill>
                          <a:cs typeface="mohammad bold art 1" pitchFamily="2" charset="-78"/>
                        </a:rPr>
                        <a:t>شخص طبيعي صاحب قيمة صافية لملكية شخصية أو مشتركة مع زوجه تتجاوز مليون دينار كويتي أو ما يعادلها.</a:t>
                      </a:r>
                      <a:endParaRPr lang="ar-KW" sz="2000" dirty="0">
                        <a:solidFill>
                          <a:schemeClr val="tx2"/>
                        </a:solidFill>
                        <a:cs typeface="mohammad bold art 1" pitchFamily="2" charset="-78"/>
                      </a:endParaRPr>
                    </a:p>
                  </a:txBody>
                  <a:tcPr/>
                </a:tc>
              </a:tr>
              <a:tr h="777592">
                <a:tc>
                  <a:txBody>
                    <a:bodyPr/>
                    <a:lstStyle/>
                    <a:p>
                      <a:pPr algn="just" rtl="1"/>
                      <a:r>
                        <a:rPr lang="ar-KW" sz="2000" dirty="0" smtClean="0">
                          <a:solidFill>
                            <a:schemeClr val="tx2"/>
                          </a:solidFill>
                          <a:cs typeface="mohammad bold art 1" pitchFamily="2" charset="-78"/>
                        </a:rPr>
                        <a:t>4.</a:t>
                      </a:r>
                      <a:endParaRPr lang="ar-KW" sz="2000" dirty="0">
                        <a:solidFill>
                          <a:schemeClr val="tx2"/>
                        </a:solidFill>
                        <a:cs typeface="mohammad bold art 1" pitchFamily="2" charset="-78"/>
                      </a:endParaRPr>
                    </a:p>
                  </a:txBody>
                  <a:tcPr/>
                </a:tc>
                <a:tc>
                  <a:txBody>
                    <a:bodyPr/>
                    <a:lstStyle/>
                    <a:p>
                      <a:pPr algn="just" rtl="1"/>
                      <a:r>
                        <a:rPr lang="ar-KW" sz="2000" dirty="0" smtClean="0">
                          <a:solidFill>
                            <a:schemeClr val="tx2"/>
                          </a:solidFill>
                          <a:cs typeface="mohammad bold art 1" pitchFamily="2" charset="-78"/>
                        </a:rPr>
                        <a:t>البورصة أو وكالة مقاصة.</a:t>
                      </a:r>
                      <a:endParaRPr lang="ar-KW" sz="2000" dirty="0">
                        <a:solidFill>
                          <a:schemeClr val="tx2"/>
                        </a:solidFill>
                        <a:cs typeface="mohammad bold art 1" pitchFamily="2" charset="-78"/>
                      </a:endParaRPr>
                    </a:p>
                  </a:txBody>
                  <a:tcPr/>
                </a:tc>
                <a:tc>
                  <a:txBody>
                    <a:bodyPr/>
                    <a:lstStyle/>
                    <a:p>
                      <a:pPr algn="just" rtl="1"/>
                      <a:r>
                        <a:rPr lang="ar-KW" sz="2000" dirty="0" smtClean="0">
                          <a:solidFill>
                            <a:schemeClr val="tx2"/>
                          </a:solidFill>
                          <a:cs typeface="mohammad bold art 1" pitchFamily="2" charset="-78"/>
                        </a:rPr>
                        <a:t>10.</a:t>
                      </a:r>
                      <a:endParaRPr lang="ar-KW" sz="2000" dirty="0">
                        <a:solidFill>
                          <a:schemeClr val="tx2"/>
                        </a:solidFill>
                        <a:cs typeface="mohammad bold art 1" pitchFamily="2" charset="-78"/>
                      </a:endParaRPr>
                    </a:p>
                  </a:txBody>
                  <a:tcPr/>
                </a:tc>
                <a:tc>
                  <a:txBody>
                    <a:bodyPr/>
                    <a:lstStyle/>
                    <a:p>
                      <a:pPr algn="just" rtl="1"/>
                      <a:r>
                        <a:rPr lang="ar-KW" sz="2000" dirty="0" smtClean="0">
                          <a:solidFill>
                            <a:schemeClr val="tx2"/>
                          </a:solidFill>
                          <a:cs typeface="mohammad bold art 1" pitchFamily="2" charset="-78"/>
                        </a:rPr>
                        <a:t>نظام استثمار جماعي أو صندوق تقاعد منظم في دولة الكويت.</a:t>
                      </a:r>
                      <a:endParaRPr lang="ar-KW" sz="2000" dirty="0">
                        <a:solidFill>
                          <a:schemeClr val="tx2"/>
                        </a:solidFill>
                        <a:cs typeface="mohammad bold art 1" pitchFamily="2" charset="-78"/>
                      </a:endParaRPr>
                    </a:p>
                  </a:txBody>
                  <a:tcPr/>
                </a:tc>
              </a:tr>
              <a:tr h="720080">
                <a:tc>
                  <a:txBody>
                    <a:bodyPr/>
                    <a:lstStyle/>
                    <a:p>
                      <a:pPr algn="just" rtl="1"/>
                      <a:r>
                        <a:rPr lang="ar-KW" sz="2000" dirty="0" smtClean="0">
                          <a:solidFill>
                            <a:schemeClr val="tx2"/>
                          </a:solidFill>
                          <a:cs typeface="mohammad bold art 1" pitchFamily="2" charset="-78"/>
                        </a:rPr>
                        <a:t>5.</a:t>
                      </a:r>
                      <a:endParaRPr lang="ar-KW" sz="2000" dirty="0">
                        <a:solidFill>
                          <a:schemeClr val="tx2"/>
                        </a:solidFill>
                        <a:cs typeface="mohammad bold art 1" pitchFamily="2" charset="-78"/>
                      </a:endParaRPr>
                    </a:p>
                  </a:txBody>
                  <a:tcPr/>
                </a:tc>
                <a:tc>
                  <a:txBody>
                    <a:bodyPr/>
                    <a:lstStyle/>
                    <a:p>
                      <a:pPr algn="just" rtl="1"/>
                      <a:r>
                        <a:rPr lang="ar-KW" sz="2000" dirty="0" smtClean="0">
                          <a:solidFill>
                            <a:schemeClr val="tx2"/>
                          </a:solidFill>
                          <a:cs typeface="mohammad bold art 1" pitchFamily="2" charset="-78"/>
                        </a:rPr>
                        <a:t>شخص مرخص له يعمل لحسابه الخاص.</a:t>
                      </a:r>
                      <a:endParaRPr lang="ar-KW" sz="2000" dirty="0">
                        <a:solidFill>
                          <a:schemeClr val="tx2"/>
                        </a:solidFill>
                        <a:cs typeface="mohammad bold art 1" pitchFamily="2" charset="-78"/>
                      </a:endParaRPr>
                    </a:p>
                  </a:txBody>
                  <a:tcPr/>
                </a:tc>
                <a:tc>
                  <a:txBody>
                    <a:bodyPr/>
                    <a:lstStyle/>
                    <a:p>
                      <a:pPr algn="just" rtl="1"/>
                      <a:r>
                        <a:rPr lang="ar-KW" sz="2000" dirty="0" smtClean="0">
                          <a:solidFill>
                            <a:schemeClr val="tx2"/>
                          </a:solidFill>
                          <a:cs typeface="mohammad bold art 1" pitchFamily="2" charset="-78"/>
                        </a:rPr>
                        <a:t>11.</a:t>
                      </a:r>
                      <a:endParaRPr lang="ar-KW" sz="2000" dirty="0">
                        <a:solidFill>
                          <a:schemeClr val="tx2"/>
                        </a:solidFill>
                        <a:cs typeface="mohammad bold art 1" pitchFamily="2" charset="-78"/>
                      </a:endParaRPr>
                    </a:p>
                  </a:txBody>
                  <a:tcPr/>
                </a:tc>
                <a:tc>
                  <a:txBody>
                    <a:bodyPr/>
                    <a:lstStyle/>
                    <a:p>
                      <a:pPr algn="just" rtl="1"/>
                      <a:r>
                        <a:rPr lang="ar-KW" sz="2000" dirty="0" smtClean="0">
                          <a:solidFill>
                            <a:schemeClr val="tx2"/>
                          </a:solidFill>
                          <a:cs typeface="mohammad bold art 1" pitchFamily="2" charset="-78"/>
                        </a:rPr>
                        <a:t>شركة تم إدراج أسهمها في البورصة.</a:t>
                      </a:r>
                      <a:endParaRPr lang="ar-KW" sz="2000" dirty="0">
                        <a:solidFill>
                          <a:schemeClr val="tx2"/>
                        </a:solidFill>
                        <a:cs typeface="mohammad bold art 1" pitchFamily="2" charset="-78"/>
                      </a:endParaRPr>
                    </a:p>
                  </a:txBody>
                  <a:tcPr/>
                </a:tc>
              </a:tr>
              <a:tr h="796855">
                <a:tc>
                  <a:txBody>
                    <a:bodyPr/>
                    <a:lstStyle/>
                    <a:p>
                      <a:pPr algn="just" rtl="1"/>
                      <a:r>
                        <a:rPr lang="ar-KW" sz="2000" dirty="0" smtClean="0">
                          <a:solidFill>
                            <a:schemeClr val="tx2"/>
                          </a:solidFill>
                          <a:cs typeface="mohammad bold art 1" pitchFamily="2" charset="-78"/>
                        </a:rPr>
                        <a:t>6.</a:t>
                      </a:r>
                      <a:endParaRPr lang="ar-KW" sz="2000" dirty="0">
                        <a:solidFill>
                          <a:schemeClr val="tx2"/>
                        </a:solidFill>
                        <a:cs typeface="mohammad bold art 1" pitchFamily="2" charset="-78"/>
                      </a:endParaRPr>
                    </a:p>
                  </a:txBody>
                  <a:tcPr/>
                </a:tc>
                <a:tc>
                  <a:txBody>
                    <a:bodyPr/>
                    <a:lstStyle/>
                    <a:p>
                      <a:pPr algn="just" rtl="1"/>
                      <a:r>
                        <a:rPr lang="ar-KW" sz="2000" dirty="0" smtClean="0">
                          <a:solidFill>
                            <a:schemeClr val="tx2"/>
                          </a:solidFill>
                          <a:cs typeface="mohammad bold art 1" pitchFamily="2" charset="-78"/>
                        </a:rPr>
                        <a:t>بنك محلي يعمل لحسابه الخاص.</a:t>
                      </a:r>
                      <a:endParaRPr lang="ar-KW" sz="2000" dirty="0">
                        <a:solidFill>
                          <a:schemeClr val="tx2"/>
                        </a:solidFill>
                        <a:cs typeface="mohammad bold art 1" pitchFamily="2" charset="-78"/>
                      </a:endParaRPr>
                    </a:p>
                  </a:txBody>
                  <a:tcPr/>
                </a:tc>
                <a:tc>
                  <a:txBody>
                    <a:bodyPr/>
                    <a:lstStyle/>
                    <a:p>
                      <a:pPr algn="just" rtl="1"/>
                      <a:r>
                        <a:rPr lang="ar-KW" sz="2000" dirty="0" smtClean="0">
                          <a:solidFill>
                            <a:schemeClr val="tx2"/>
                          </a:solidFill>
                          <a:cs typeface="mohammad bold art 1" pitchFamily="2" charset="-78"/>
                        </a:rPr>
                        <a:t>12.</a:t>
                      </a:r>
                      <a:endParaRPr lang="ar-KW" sz="2000" dirty="0">
                        <a:solidFill>
                          <a:schemeClr val="tx2"/>
                        </a:solidFill>
                        <a:cs typeface="mohammad bold art 1" pitchFamily="2" charset="-78"/>
                      </a:endParaRPr>
                    </a:p>
                  </a:txBody>
                  <a:tcPr/>
                </a:tc>
                <a:tc>
                  <a:txBody>
                    <a:bodyPr/>
                    <a:lstStyle/>
                    <a:p>
                      <a:pPr algn="just" rtl="1"/>
                      <a:r>
                        <a:rPr lang="ar-KW" sz="2000" dirty="0" smtClean="0">
                          <a:solidFill>
                            <a:schemeClr val="tx2"/>
                          </a:solidFill>
                          <a:cs typeface="mohammad bold art 1" pitchFamily="2" charset="-78"/>
                        </a:rPr>
                        <a:t>شركة رأس مالها المدفوع مليون دينار كويتي أو ما يعادله على الأقل.</a:t>
                      </a:r>
                      <a:endParaRPr lang="ar-KW" sz="2000" dirty="0">
                        <a:solidFill>
                          <a:schemeClr val="tx2"/>
                        </a:solidFill>
                        <a:cs typeface="mohammad bold art 1" pitchFamily="2" charset="-78"/>
                      </a:endParaRPr>
                    </a:p>
                  </a:txBody>
                  <a:tcPr/>
                </a:tc>
              </a:tr>
            </a:tbl>
          </a:graphicData>
        </a:graphic>
      </p:graphicFrame>
    </p:spTree>
    <p:extLst>
      <p:ext uri="{BB962C8B-B14F-4D97-AF65-F5344CB8AC3E}">
        <p14:creationId xmlns:p14="http://schemas.microsoft.com/office/powerpoint/2010/main" val="26014430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dirty="0" smtClean="0">
                <a:solidFill>
                  <a:schemeClr val="tx2"/>
                </a:solidFill>
                <a:latin typeface="Sakkal Majalla" pitchFamily="2" charset="-78"/>
                <a:cs typeface="mohammad bold art 1" pitchFamily="2" charset="-78"/>
              </a:rPr>
              <a:t>متعهد الاكتتاب</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lvl="0" algn="just" rtl="1" fontAlgn="base">
              <a:spcAft>
                <a:spcPct val="0"/>
              </a:spcAft>
              <a:buFont typeface="Arial" charset="0"/>
              <a:buChar char="•"/>
            </a:pPr>
            <a:endParaRPr lang="ar-KW" sz="2400" dirty="0" smtClean="0">
              <a:solidFill>
                <a:schemeClr val="tx2"/>
              </a:solidFill>
              <a:cs typeface="mohammad bold art 1" pitchFamily="2" charset="-78"/>
            </a:endParaRPr>
          </a:p>
          <a:p>
            <a:pPr lvl="0" algn="just" rtl="1" fontAlgn="base">
              <a:spcAft>
                <a:spcPct val="0"/>
              </a:spcAft>
              <a:buFont typeface="Arial" charset="0"/>
              <a:buChar char="•"/>
            </a:pPr>
            <a:r>
              <a:rPr lang="ar-KW" sz="2400" dirty="0" smtClean="0">
                <a:solidFill>
                  <a:schemeClr val="tx2"/>
                </a:solidFill>
                <a:cs typeface="mohammad bold art 1" pitchFamily="2" charset="-78"/>
              </a:rPr>
              <a:t>يجوز </a:t>
            </a:r>
            <a:r>
              <a:rPr lang="ar-KW" sz="2400" dirty="0">
                <a:solidFill>
                  <a:schemeClr val="tx2"/>
                </a:solidFill>
                <a:cs typeface="mohammad bold art 1" pitchFamily="2" charset="-78"/>
              </a:rPr>
              <a:t>للمصدر تعيين طرف أو أكثر كمتعهد اكتتاب مسجل لدى الهيئة للمساعدة في إدارة وتسويق والتعهد بالاكتتاب في الأسهم الممتازة نيابةً عن المصدر. </a:t>
            </a:r>
            <a:endParaRPr lang="ar-KW" sz="2400" dirty="0" smtClean="0">
              <a:solidFill>
                <a:schemeClr val="tx2"/>
              </a:solidFill>
              <a:cs typeface="mohammad bold art 1" pitchFamily="2" charset="-78"/>
            </a:endParaRPr>
          </a:p>
          <a:p>
            <a:pPr lvl="0" algn="just" rtl="1" fontAlgn="base">
              <a:spcAft>
                <a:spcPct val="0"/>
              </a:spcAft>
              <a:buFont typeface="Arial" charset="0"/>
              <a:buChar char="•"/>
            </a:pPr>
            <a:endParaRPr lang="ar-KW" sz="2400" dirty="0">
              <a:solidFill>
                <a:schemeClr val="tx2"/>
              </a:solidFill>
              <a:cs typeface="mohammad bold art 1" pitchFamily="2" charset="-78"/>
            </a:endParaRPr>
          </a:p>
          <a:p>
            <a:pPr lvl="0" algn="just" rtl="1" fontAlgn="base">
              <a:spcAft>
                <a:spcPct val="0"/>
              </a:spcAft>
              <a:buFont typeface="Arial" charset="0"/>
              <a:buChar char="•"/>
            </a:pPr>
            <a:r>
              <a:rPr lang="ar-KW" sz="2400" dirty="0">
                <a:solidFill>
                  <a:schemeClr val="tx2"/>
                </a:solidFill>
                <a:cs typeface="mohammad bold art 1" pitchFamily="2" charset="-78"/>
              </a:rPr>
              <a:t>ويقوم المصدر ومتعهد الاكتتاب بإبرام اتفاق بينهما لتنظيم حقوق ومسؤوليات والتزامات وواجبات الطرفين  فيما يتعلق بالإصدار.</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16</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83328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dirty="0" smtClean="0">
                <a:solidFill>
                  <a:schemeClr val="tx2"/>
                </a:solidFill>
                <a:latin typeface="Sakkal Majalla" pitchFamily="2" charset="-78"/>
                <a:cs typeface="mohammad bold art 1" pitchFamily="2" charset="-78"/>
              </a:rPr>
              <a:t>مهام مستشار  الإصدار</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457200" lvl="0" indent="-457200" algn="just" rtl="1" fontAlgn="base">
              <a:spcAft>
                <a:spcPct val="0"/>
              </a:spcAft>
              <a:buFont typeface="+mj-lt"/>
              <a:buAutoNum type="arabicPeriod"/>
            </a:pPr>
            <a:endParaRPr lang="en-US" sz="2400" dirty="0" smtClean="0">
              <a:solidFill>
                <a:schemeClr val="tx2"/>
              </a:solidFill>
              <a:cs typeface="mohammad bold art 1" pitchFamily="2" charset="-78"/>
            </a:endParaRPr>
          </a:p>
          <a:p>
            <a:pPr marL="457200" lvl="0" indent="-457200" algn="just" rtl="1" fontAlgn="base">
              <a:spcAft>
                <a:spcPct val="0"/>
              </a:spcAft>
              <a:buFont typeface="+mj-lt"/>
              <a:buAutoNum type="arabicPeriod"/>
            </a:pPr>
            <a:r>
              <a:rPr lang="ar-KW" sz="2400" dirty="0" smtClean="0">
                <a:solidFill>
                  <a:schemeClr val="tx2"/>
                </a:solidFill>
                <a:cs typeface="mohammad bold art 1" pitchFamily="2" charset="-78"/>
              </a:rPr>
              <a:t>العمل </a:t>
            </a:r>
            <a:r>
              <a:rPr lang="ar-KW" sz="2400" dirty="0">
                <a:solidFill>
                  <a:schemeClr val="tx2"/>
                </a:solidFill>
                <a:cs typeface="mohammad bold art 1" pitchFamily="2" charset="-78"/>
              </a:rPr>
              <a:t>كضابط اتصال رئيسي مع الهيئة فيما يتعلق بطلب إصدار الأسهم </a:t>
            </a:r>
            <a:r>
              <a:rPr lang="ar-KW" sz="2400" dirty="0" smtClean="0">
                <a:solidFill>
                  <a:schemeClr val="tx2"/>
                </a:solidFill>
                <a:cs typeface="mohammad bold art 1" pitchFamily="2" charset="-78"/>
              </a:rPr>
              <a:t>الممتازة.</a:t>
            </a:r>
            <a:endParaRPr lang="ar-KW" sz="2400" dirty="0">
              <a:solidFill>
                <a:schemeClr val="tx2"/>
              </a:solidFill>
              <a:cs typeface="mohammad bold art 1" pitchFamily="2" charset="-78"/>
            </a:endParaRPr>
          </a:p>
          <a:p>
            <a:pPr marL="457200" lvl="0" indent="-457200" algn="just" rtl="1" fontAlgn="base">
              <a:spcAft>
                <a:spcPct val="0"/>
              </a:spcAft>
              <a:buFont typeface="+mj-lt"/>
              <a:buAutoNum type="arabicPeriod"/>
            </a:pPr>
            <a:endParaRPr lang="en-US" sz="2400" dirty="0" smtClean="0">
              <a:solidFill>
                <a:schemeClr val="tx2"/>
              </a:solidFill>
              <a:cs typeface="mohammad bold art 1" pitchFamily="2" charset="-78"/>
            </a:endParaRPr>
          </a:p>
          <a:p>
            <a:pPr marL="457200" lvl="0" indent="-457200" algn="just" rtl="1" fontAlgn="base">
              <a:spcAft>
                <a:spcPct val="0"/>
              </a:spcAft>
              <a:buFont typeface="+mj-lt"/>
              <a:buAutoNum type="arabicPeriod"/>
            </a:pPr>
            <a:r>
              <a:rPr lang="ar-KW" sz="2400" dirty="0" smtClean="0">
                <a:solidFill>
                  <a:schemeClr val="tx2"/>
                </a:solidFill>
                <a:cs typeface="mohammad bold art 1" pitchFamily="2" charset="-78"/>
              </a:rPr>
              <a:t>التأكد </a:t>
            </a:r>
            <a:r>
              <a:rPr lang="ar-KW" sz="2400" dirty="0">
                <a:solidFill>
                  <a:schemeClr val="tx2"/>
                </a:solidFill>
                <a:cs typeface="mohammad bold art 1" pitchFamily="2" charset="-78"/>
              </a:rPr>
              <a:t>من استيفاء المصدر لجميع الشروط المطلوبة لإصدار الأسهم </a:t>
            </a:r>
            <a:r>
              <a:rPr lang="ar-KW" sz="2400" dirty="0" smtClean="0">
                <a:solidFill>
                  <a:schemeClr val="tx2"/>
                </a:solidFill>
                <a:cs typeface="mohammad bold art 1" pitchFamily="2" charset="-78"/>
              </a:rPr>
              <a:t>الممتازة</a:t>
            </a:r>
            <a:r>
              <a:rPr lang="ar-KW" sz="2400" dirty="0">
                <a:solidFill>
                  <a:schemeClr val="tx2"/>
                </a:solidFill>
                <a:cs typeface="mohammad bold art 1" pitchFamily="2" charset="-78"/>
              </a:rPr>
              <a:t>.</a:t>
            </a:r>
          </a:p>
          <a:p>
            <a:pPr marL="457200" lvl="0" indent="-457200" algn="just" rtl="1" fontAlgn="base">
              <a:spcAft>
                <a:spcPct val="0"/>
              </a:spcAft>
              <a:buFont typeface="+mj-lt"/>
              <a:buAutoNum type="arabicPeriod"/>
            </a:pPr>
            <a:endParaRPr lang="en-US" sz="2400" dirty="0" smtClean="0">
              <a:solidFill>
                <a:schemeClr val="tx2"/>
              </a:solidFill>
              <a:cs typeface="mohammad bold art 1" pitchFamily="2" charset="-78"/>
            </a:endParaRPr>
          </a:p>
          <a:p>
            <a:pPr marL="457200" lvl="0" indent="-457200" algn="just" rtl="1" fontAlgn="base">
              <a:spcAft>
                <a:spcPct val="0"/>
              </a:spcAft>
              <a:buFont typeface="+mj-lt"/>
              <a:buAutoNum type="arabicPeriod"/>
            </a:pPr>
            <a:r>
              <a:rPr lang="ar-KW" sz="2400" dirty="0" smtClean="0">
                <a:solidFill>
                  <a:schemeClr val="tx2"/>
                </a:solidFill>
                <a:cs typeface="mohammad bold art 1" pitchFamily="2" charset="-78"/>
              </a:rPr>
              <a:t>توفير </a:t>
            </a:r>
            <a:r>
              <a:rPr lang="ar-KW" sz="2400" dirty="0">
                <a:solidFill>
                  <a:schemeClr val="tx2"/>
                </a:solidFill>
                <a:cs typeface="mohammad bold art 1" pitchFamily="2" charset="-78"/>
              </a:rPr>
              <a:t>المعلومات أو الإيضاحات للهيئة خلال الفترة الزمنية </a:t>
            </a:r>
            <a:r>
              <a:rPr lang="ar-KW" sz="2400" dirty="0" smtClean="0">
                <a:solidFill>
                  <a:schemeClr val="tx2"/>
                </a:solidFill>
                <a:cs typeface="mohammad bold art 1" pitchFamily="2" charset="-78"/>
              </a:rPr>
              <a:t>وبالشكل </a:t>
            </a:r>
            <a:r>
              <a:rPr lang="ar-KW" sz="2400" dirty="0">
                <a:solidFill>
                  <a:schemeClr val="tx2"/>
                </a:solidFill>
                <a:cs typeface="mohammad bold art 1" pitchFamily="2" charset="-78"/>
              </a:rPr>
              <a:t>الذي قد تطلبه </a:t>
            </a:r>
            <a:r>
              <a:rPr lang="ar-KW" sz="2400" dirty="0" smtClean="0">
                <a:solidFill>
                  <a:schemeClr val="tx2"/>
                </a:solidFill>
                <a:cs typeface="mohammad bold art 1" pitchFamily="2" charset="-78"/>
              </a:rPr>
              <a:t>الهيئة.</a:t>
            </a:r>
            <a:endParaRPr lang="ar-KW"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17</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69920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9672" y="2463031"/>
            <a:ext cx="6984776" cy="1974081"/>
          </a:xfrm>
        </p:spPr>
        <p:txBody>
          <a:bodyPr>
            <a:normAutofit/>
          </a:bodyPr>
          <a:lstStyle/>
          <a:p>
            <a:pPr rtl="1"/>
            <a:r>
              <a:rPr lang="ar-KW" sz="6600" dirty="0" smtClean="0">
                <a:solidFill>
                  <a:srgbClr val="1F497D"/>
                </a:solidFill>
                <a:cs typeface="mohammad bold art 1" pitchFamily="2" charset="-78"/>
              </a:rPr>
              <a:t>نشرة الاكتتاب</a:t>
            </a:r>
            <a:endParaRPr lang="ar-KW" sz="6600" dirty="0">
              <a:solidFill>
                <a:srgbClr val="1F497D"/>
              </a:solidFill>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36177510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dirty="0" smtClean="0">
                <a:solidFill>
                  <a:schemeClr val="tx2"/>
                </a:solidFill>
                <a:latin typeface="Sakkal Majalla" pitchFamily="2" charset="-78"/>
                <a:cs typeface="mohammad bold art 1" pitchFamily="2" charset="-78"/>
              </a:rPr>
              <a:t>شروط نشرة </a:t>
            </a:r>
            <a:r>
              <a:rPr lang="ar-KW" sz="3600" dirty="0">
                <a:solidFill>
                  <a:schemeClr val="tx2"/>
                </a:solidFill>
                <a:latin typeface="Sakkal Majalla" pitchFamily="2" charset="-78"/>
                <a:cs typeface="mohammad bold art 1" pitchFamily="2" charset="-78"/>
              </a:rPr>
              <a:t>الاكتتاب</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1"/>
            <a:ext cx="8229600" cy="2127115"/>
          </a:xfrm>
        </p:spPr>
        <p:txBody>
          <a:bodyPr>
            <a:normAutofit/>
          </a:bodyPr>
          <a:lstStyle/>
          <a:p>
            <a:pPr lvl="0" algn="just" rtl="1" fontAlgn="base">
              <a:spcAft>
                <a:spcPct val="0"/>
              </a:spcAft>
              <a:buFont typeface="Arial" charset="0"/>
              <a:buChar char="•"/>
            </a:pPr>
            <a:r>
              <a:rPr lang="ar-KW" sz="2400" dirty="0">
                <a:solidFill>
                  <a:schemeClr val="tx2"/>
                </a:solidFill>
                <a:cs typeface="mohammad bold art 1" pitchFamily="2" charset="-78"/>
              </a:rPr>
              <a:t>يجب أن تتضمن نشرة الاكتتاب المعلومات والتصريحات والإفصاحات المنصوص عليها في الفصل التاسع من قانون هيئة أسواق المال والفصل التاسع من اللائحة التنفيذية لقانون هيئة أسواق المال</a:t>
            </a:r>
            <a:r>
              <a:rPr lang="ar-KW" sz="2400" dirty="0" smtClean="0">
                <a:solidFill>
                  <a:schemeClr val="tx2"/>
                </a:solidFill>
                <a:cs typeface="mohammad bold art 1" pitchFamily="2" charset="-78"/>
              </a:rPr>
              <a:t>.</a:t>
            </a:r>
          </a:p>
          <a:p>
            <a:pPr lvl="0" algn="just" rtl="1" fontAlgn="base">
              <a:spcAft>
                <a:spcPct val="0"/>
              </a:spcAft>
              <a:buFont typeface="Arial" charset="0"/>
              <a:buChar char="•"/>
            </a:pPr>
            <a:endParaRPr lang="ar-KW" sz="2400" dirty="0" smtClean="0">
              <a:solidFill>
                <a:schemeClr val="tx2"/>
              </a:solidFill>
              <a:cs typeface="mohammad bold art 1" pitchFamily="2" charset="-78"/>
            </a:endParaRPr>
          </a:p>
          <a:p>
            <a:pPr lvl="0" algn="just" rtl="1" fontAlgn="base">
              <a:spcAft>
                <a:spcPct val="0"/>
              </a:spcAft>
              <a:buFont typeface="Arial" charset="0"/>
              <a:buChar char="•"/>
            </a:pPr>
            <a:r>
              <a:rPr lang="ar-KW" sz="2400" dirty="0" smtClean="0">
                <a:solidFill>
                  <a:schemeClr val="tx2"/>
                </a:solidFill>
                <a:cs typeface="mohammad bold art 1" pitchFamily="2" charset="-78"/>
              </a:rPr>
              <a:t>يجب أن </a:t>
            </a:r>
            <a:r>
              <a:rPr lang="ar-KW" sz="2400" dirty="0">
                <a:solidFill>
                  <a:schemeClr val="tx2"/>
                </a:solidFill>
                <a:cs typeface="mohammad bold art 1" pitchFamily="2" charset="-78"/>
              </a:rPr>
              <a:t>تتضمن نشرة </a:t>
            </a:r>
            <a:r>
              <a:rPr lang="ar-KW" sz="2400" dirty="0" smtClean="0">
                <a:solidFill>
                  <a:schemeClr val="tx2"/>
                </a:solidFill>
                <a:cs typeface="mohammad bold art 1" pitchFamily="2" charset="-78"/>
              </a:rPr>
              <a:t>الاكتتاب البيانات الإضافية التالية:</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19</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txBox="1">
            <a:spLocks/>
          </p:cNvSpPr>
          <p:nvPr/>
        </p:nvSpPr>
        <p:spPr>
          <a:xfrm>
            <a:off x="107504" y="3861048"/>
            <a:ext cx="8229600" cy="2160240"/>
          </a:xfrm>
          <a:prstGeom prst="rect">
            <a:avLst/>
          </a:prstGeom>
        </p:spPr>
        <p:txBody>
          <a:bodyPr vert="horz" lIns="91440" tIns="45720" rIns="91440" bIns="45720" numCol="2"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r" rtl="1" fontAlgn="base">
              <a:spcAft>
                <a:spcPct val="0"/>
              </a:spcAft>
              <a:buFont typeface="Wingdings" panose="05000000000000000000" pitchFamily="2" charset="2"/>
              <a:buChar char="§"/>
            </a:pPr>
            <a:r>
              <a:rPr lang="ar-KW" sz="2400" dirty="0" smtClean="0">
                <a:solidFill>
                  <a:schemeClr val="tx2"/>
                </a:solidFill>
                <a:cs typeface="mohammad bold art 1" pitchFamily="2" charset="-78"/>
              </a:rPr>
              <a:t>المدة الزمنية للأسهم الممتازة</a:t>
            </a:r>
          </a:p>
          <a:p>
            <a:pPr algn="r" rtl="1" fontAlgn="base">
              <a:spcAft>
                <a:spcPct val="0"/>
              </a:spcAft>
              <a:buFont typeface="Wingdings" panose="05000000000000000000" pitchFamily="2" charset="2"/>
              <a:buChar char="§"/>
            </a:pPr>
            <a:r>
              <a:rPr lang="ar-KW" sz="2400" dirty="0">
                <a:solidFill>
                  <a:schemeClr val="tx2"/>
                </a:solidFill>
                <a:cs typeface="mohammad bold art 1" pitchFamily="2" charset="-78"/>
              </a:rPr>
              <a:t>توزيعات الأرباح وأي قيود عليها</a:t>
            </a:r>
          </a:p>
          <a:p>
            <a:pPr algn="r" rtl="1" fontAlgn="base">
              <a:spcAft>
                <a:spcPct val="0"/>
              </a:spcAft>
              <a:buFont typeface="Wingdings" panose="05000000000000000000" pitchFamily="2" charset="2"/>
              <a:buChar char="§"/>
            </a:pPr>
            <a:r>
              <a:rPr lang="ar-KW" sz="2400" dirty="0">
                <a:solidFill>
                  <a:schemeClr val="tx2"/>
                </a:solidFill>
                <a:cs typeface="mohammad bold art 1" pitchFamily="2" charset="-78"/>
              </a:rPr>
              <a:t>شروط وأحكام الاسترداد</a:t>
            </a:r>
          </a:p>
          <a:p>
            <a:pPr algn="r" rtl="1" fontAlgn="base">
              <a:spcAft>
                <a:spcPct val="0"/>
              </a:spcAft>
              <a:buFont typeface="Wingdings" panose="05000000000000000000" pitchFamily="2" charset="2"/>
              <a:buChar char="§"/>
            </a:pPr>
            <a:r>
              <a:rPr lang="ar-KW" sz="2400" dirty="0">
                <a:solidFill>
                  <a:schemeClr val="tx2"/>
                </a:solidFill>
                <a:cs typeface="mohammad bold art 1" pitchFamily="2" charset="-78"/>
              </a:rPr>
              <a:t>شروط وأحكام </a:t>
            </a:r>
            <a:r>
              <a:rPr lang="ar-KW" sz="2400" dirty="0" smtClean="0">
                <a:solidFill>
                  <a:schemeClr val="tx2"/>
                </a:solidFill>
                <a:cs typeface="mohammad bold art 1" pitchFamily="2" charset="-78"/>
              </a:rPr>
              <a:t>التحويل</a:t>
            </a:r>
          </a:p>
          <a:p>
            <a:pPr algn="r" rtl="1" fontAlgn="base">
              <a:spcAft>
                <a:spcPct val="0"/>
              </a:spcAft>
              <a:buFont typeface="Wingdings" panose="05000000000000000000" pitchFamily="2" charset="2"/>
              <a:buChar char="§"/>
            </a:pPr>
            <a:endParaRPr lang="ar-KW" sz="2400" dirty="0">
              <a:solidFill>
                <a:schemeClr val="tx2"/>
              </a:solidFill>
              <a:cs typeface="mohammad bold art 1" pitchFamily="2" charset="-78"/>
            </a:endParaRPr>
          </a:p>
          <a:p>
            <a:pPr algn="r" rtl="1" fontAlgn="base">
              <a:spcAft>
                <a:spcPct val="0"/>
              </a:spcAft>
              <a:buFont typeface="Wingdings" panose="05000000000000000000" pitchFamily="2" charset="2"/>
              <a:buChar char="§"/>
            </a:pPr>
            <a:r>
              <a:rPr lang="ar-KW" sz="2400" dirty="0">
                <a:solidFill>
                  <a:schemeClr val="tx2"/>
                </a:solidFill>
                <a:cs typeface="mohammad bold art 1" pitchFamily="2" charset="-78"/>
              </a:rPr>
              <a:t>حقوق حاملي الأسهم الممتازة </a:t>
            </a:r>
          </a:p>
          <a:p>
            <a:pPr algn="r" rtl="1" fontAlgn="base">
              <a:spcAft>
                <a:spcPct val="0"/>
              </a:spcAft>
              <a:buFont typeface="Wingdings" panose="05000000000000000000" pitchFamily="2" charset="2"/>
              <a:buChar char="§"/>
            </a:pPr>
            <a:r>
              <a:rPr lang="ar-KW" sz="2400" dirty="0">
                <a:solidFill>
                  <a:schemeClr val="tx2"/>
                </a:solidFill>
                <a:cs typeface="mohammad bold art 1" pitchFamily="2" charset="-78"/>
              </a:rPr>
              <a:t>متعهدي الاكتتاب</a:t>
            </a:r>
          </a:p>
          <a:p>
            <a:pPr algn="r" rtl="1" fontAlgn="base">
              <a:spcAft>
                <a:spcPct val="0"/>
              </a:spcAft>
              <a:buFont typeface="Wingdings" panose="05000000000000000000" pitchFamily="2" charset="2"/>
              <a:buChar char="§"/>
            </a:pPr>
            <a:r>
              <a:rPr lang="ar-KW" sz="2400" dirty="0">
                <a:solidFill>
                  <a:schemeClr val="tx2"/>
                </a:solidFill>
                <a:cs typeface="mohammad bold art 1" pitchFamily="2" charset="-78"/>
              </a:rPr>
              <a:t>تقرير الفحص المالي النافي </a:t>
            </a:r>
            <a:r>
              <a:rPr lang="ar-KW" sz="2400" dirty="0" smtClean="0">
                <a:solidFill>
                  <a:schemeClr val="tx2"/>
                </a:solidFill>
                <a:cs typeface="mohammad bold art 1" pitchFamily="2" charset="-78"/>
              </a:rPr>
              <a:t>للجهالة مقدم من قبل </a:t>
            </a:r>
            <a:r>
              <a:rPr lang="ar-KW" sz="2400" dirty="0">
                <a:solidFill>
                  <a:schemeClr val="tx2"/>
                </a:solidFill>
                <a:cs typeface="mohammad bold art 1" pitchFamily="2" charset="-78"/>
              </a:rPr>
              <a:t>مكتب تدقيق </a:t>
            </a:r>
            <a:r>
              <a:rPr lang="ar-KW" sz="2400" dirty="0" smtClean="0">
                <a:solidFill>
                  <a:schemeClr val="tx2"/>
                </a:solidFill>
                <a:cs typeface="mohammad bold art 1" pitchFamily="2" charset="-78"/>
              </a:rPr>
              <a:t>مستقل</a:t>
            </a:r>
          </a:p>
          <a:p>
            <a:pPr algn="r" rtl="1" fontAlgn="base">
              <a:spcAft>
                <a:spcPct val="0"/>
              </a:spcAft>
              <a:buFont typeface="Wingdings" panose="05000000000000000000" pitchFamily="2" charset="2"/>
              <a:buChar char="§"/>
            </a:pPr>
            <a:endParaRPr lang="ar-KW" sz="2400" dirty="0">
              <a:solidFill>
                <a:schemeClr val="tx2"/>
              </a:solidFill>
              <a:cs typeface="mohammad bold art 1" pitchFamily="2" charset="-78"/>
            </a:endParaRPr>
          </a:p>
          <a:p>
            <a:pPr algn="r" rtl="1" fontAlgn="base">
              <a:spcAft>
                <a:spcPct val="0"/>
              </a:spcAft>
              <a:buFont typeface="Wingdings" panose="05000000000000000000" pitchFamily="2" charset="2"/>
              <a:buChar char="§"/>
            </a:pPr>
            <a:endParaRPr lang="ar-KW" sz="2400" dirty="0">
              <a:solidFill>
                <a:schemeClr val="tx2"/>
              </a:solidFill>
              <a:cs typeface="mohammad bold art 1" pitchFamily="2" charset="-78"/>
            </a:endParaRPr>
          </a:p>
        </p:txBody>
      </p:sp>
    </p:spTree>
    <p:extLst>
      <p:ext uri="{BB962C8B-B14F-4D97-AF65-F5344CB8AC3E}">
        <p14:creationId xmlns:p14="http://schemas.microsoft.com/office/powerpoint/2010/main" val="28289959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dirty="0" smtClean="0">
                <a:solidFill>
                  <a:schemeClr val="tx2"/>
                </a:solidFill>
                <a:cs typeface="mohammad bold art 1" pitchFamily="2" charset="-78"/>
              </a:rPr>
              <a:t>جدول أعمال الورشة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611560" y="1268760"/>
            <a:ext cx="7869560" cy="4885402"/>
          </a:xfrm>
        </p:spPr>
        <p:txBody>
          <a:bodyPr>
            <a:noAutofit/>
          </a:bodyPr>
          <a:lstStyle/>
          <a:p>
            <a:pPr lvl="0" algn="just" rtl="1" fontAlgn="base">
              <a:spcBef>
                <a:spcPct val="0"/>
              </a:spcBef>
              <a:spcAft>
                <a:spcPts val="600"/>
              </a:spcAft>
            </a:pPr>
            <a:r>
              <a:rPr lang="ar-KW" sz="2400" dirty="0" smtClean="0">
                <a:solidFill>
                  <a:schemeClr val="tx2"/>
                </a:solidFill>
                <a:latin typeface="Calibri" pitchFamily="34" charset="0"/>
                <a:cs typeface="mohammad bold art 1" pitchFamily="2" charset="-78"/>
              </a:rPr>
              <a:t>مقدمة</a:t>
            </a:r>
          </a:p>
          <a:p>
            <a:pPr lvl="0" algn="just" rtl="1" fontAlgn="base">
              <a:spcBef>
                <a:spcPct val="0"/>
              </a:spcBef>
              <a:spcAft>
                <a:spcPts val="600"/>
              </a:spcAft>
            </a:pPr>
            <a:r>
              <a:rPr lang="ar-KW" sz="2400" dirty="0">
                <a:solidFill>
                  <a:schemeClr val="tx2"/>
                </a:solidFill>
                <a:latin typeface="Calibri" pitchFamily="34" charset="0"/>
                <a:cs typeface="mohammad bold art 1" pitchFamily="2" charset="-78"/>
              </a:rPr>
              <a:t>تكليف هيئة أسواق المال</a:t>
            </a:r>
          </a:p>
          <a:p>
            <a:pPr lvl="0" algn="just" rtl="1" fontAlgn="base">
              <a:spcBef>
                <a:spcPct val="0"/>
              </a:spcBef>
              <a:spcAft>
                <a:spcPts val="600"/>
              </a:spcAft>
            </a:pPr>
            <a:r>
              <a:rPr lang="ar-KW" sz="2400" dirty="0">
                <a:solidFill>
                  <a:schemeClr val="tx2"/>
                </a:solidFill>
                <a:latin typeface="Calibri" pitchFamily="34" charset="0"/>
                <a:cs typeface="mohammad bold art 1" pitchFamily="2" charset="-78"/>
              </a:rPr>
              <a:t>نطاق التطبيق</a:t>
            </a:r>
          </a:p>
          <a:p>
            <a:pPr lvl="0" algn="just" rtl="1" fontAlgn="base">
              <a:spcBef>
                <a:spcPct val="0"/>
              </a:spcBef>
              <a:spcAft>
                <a:spcPts val="600"/>
              </a:spcAft>
            </a:pPr>
            <a:r>
              <a:rPr lang="ar-KW" sz="2400" dirty="0">
                <a:solidFill>
                  <a:schemeClr val="tx2"/>
                </a:solidFill>
                <a:latin typeface="Calibri" pitchFamily="34" charset="0"/>
                <a:cs typeface="mohammad bold art 1" pitchFamily="2" charset="-78"/>
              </a:rPr>
              <a:t>التعريفات</a:t>
            </a:r>
          </a:p>
          <a:p>
            <a:pPr lvl="0" algn="just" rtl="1" fontAlgn="base">
              <a:spcBef>
                <a:spcPct val="0"/>
              </a:spcBef>
              <a:spcAft>
                <a:spcPts val="600"/>
              </a:spcAft>
            </a:pPr>
            <a:r>
              <a:rPr lang="ar-KW" sz="2400" dirty="0">
                <a:solidFill>
                  <a:schemeClr val="tx2"/>
                </a:solidFill>
                <a:latin typeface="Calibri" pitchFamily="34" charset="0"/>
                <a:cs typeface="mohammad bold art 1" pitchFamily="2" charset="-78"/>
              </a:rPr>
              <a:t>إصــدار الأسهم الممتازة</a:t>
            </a:r>
          </a:p>
          <a:p>
            <a:pPr lvl="0" algn="just" rtl="1" fontAlgn="base">
              <a:spcBef>
                <a:spcPct val="0"/>
              </a:spcBef>
              <a:spcAft>
                <a:spcPts val="600"/>
              </a:spcAft>
            </a:pPr>
            <a:r>
              <a:rPr lang="ar-KW" sz="2400" dirty="0">
                <a:solidFill>
                  <a:schemeClr val="tx2"/>
                </a:solidFill>
                <a:latin typeface="Calibri" pitchFamily="34" charset="0"/>
                <a:cs typeface="mohammad bold art 1" pitchFamily="2" charset="-78"/>
              </a:rPr>
              <a:t>نشرة الاكتتاب</a:t>
            </a:r>
          </a:p>
          <a:p>
            <a:pPr lvl="0" algn="just" rtl="1" fontAlgn="base">
              <a:spcBef>
                <a:spcPct val="0"/>
              </a:spcBef>
              <a:spcAft>
                <a:spcPts val="600"/>
              </a:spcAft>
            </a:pPr>
            <a:r>
              <a:rPr lang="ar-KW" sz="2400" dirty="0">
                <a:solidFill>
                  <a:schemeClr val="tx2"/>
                </a:solidFill>
                <a:latin typeface="Calibri" pitchFamily="34" charset="0"/>
                <a:cs typeface="mohammad bold art 1" pitchFamily="2" charset="-78"/>
              </a:rPr>
              <a:t>حقوق حاملي الأسهم الممتازة</a:t>
            </a:r>
          </a:p>
          <a:p>
            <a:pPr lvl="0" algn="just" rtl="1" fontAlgn="base">
              <a:spcBef>
                <a:spcPct val="0"/>
              </a:spcBef>
              <a:spcAft>
                <a:spcPts val="600"/>
              </a:spcAft>
            </a:pPr>
            <a:r>
              <a:rPr lang="ar-KW" sz="2400" dirty="0">
                <a:solidFill>
                  <a:schemeClr val="tx2"/>
                </a:solidFill>
                <a:latin typeface="Calibri" pitchFamily="34" charset="0"/>
                <a:cs typeface="mohammad bold art 1" pitchFamily="2" charset="-78"/>
              </a:rPr>
              <a:t>التعامل في الأسهم الممتازة</a:t>
            </a:r>
          </a:p>
          <a:p>
            <a:pPr lvl="0" algn="just" rtl="1" fontAlgn="base">
              <a:spcBef>
                <a:spcPct val="0"/>
              </a:spcBef>
              <a:spcAft>
                <a:spcPts val="600"/>
              </a:spcAft>
            </a:pPr>
            <a:r>
              <a:rPr lang="ar-KW" sz="2400" dirty="0">
                <a:solidFill>
                  <a:schemeClr val="tx2"/>
                </a:solidFill>
                <a:latin typeface="Calibri" pitchFamily="34" charset="0"/>
                <a:cs typeface="mohammad bold art 1" pitchFamily="2" charset="-78"/>
              </a:rPr>
              <a:t>الأسهم الممتازة القابلة للاسترداد</a:t>
            </a:r>
          </a:p>
          <a:p>
            <a:pPr lvl="0" algn="just" rtl="1" fontAlgn="base">
              <a:spcBef>
                <a:spcPct val="0"/>
              </a:spcBef>
              <a:spcAft>
                <a:spcPts val="600"/>
              </a:spcAft>
            </a:pPr>
            <a:r>
              <a:rPr lang="ar-KW" sz="2400" dirty="0">
                <a:solidFill>
                  <a:schemeClr val="tx2"/>
                </a:solidFill>
                <a:latin typeface="Calibri" pitchFamily="34" charset="0"/>
                <a:cs typeface="mohammad bold art 1" pitchFamily="2" charset="-78"/>
              </a:rPr>
              <a:t>الأسهم الممتازة القابلة للتحويل</a:t>
            </a:r>
          </a:p>
          <a:p>
            <a:pPr lvl="0" algn="just" rtl="1" fontAlgn="base">
              <a:spcBef>
                <a:spcPct val="0"/>
              </a:spcBef>
              <a:spcAft>
                <a:spcPts val="600"/>
              </a:spcAft>
            </a:pPr>
            <a:r>
              <a:rPr lang="ar-KW" sz="2400" dirty="0">
                <a:solidFill>
                  <a:schemeClr val="tx2"/>
                </a:solidFill>
                <a:latin typeface="Calibri" pitchFamily="34" charset="0"/>
                <a:cs typeface="mohammad bold art 1" pitchFamily="2" charset="-78"/>
              </a:rPr>
              <a:t>الالتزامات </a:t>
            </a:r>
            <a:r>
              <a:rPr lang="ar-KW" sz="2400" dirty="0" smtClean="0">
                <a:solidFill>
                  <a:schemeClr val="tx2"/>
                </a:solidFill>
                <a:latin typeface="Calibri" pitchFamily="34" charset="0"/>
                <a:cs typeface="mohammad bold art 1" pitchFamily="2" charset="-78"/>
              </a:rPr>
              <a:t>المستمرة</a:t>
            </a: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2</a:t>
            </a:fld>
            <a:endParaRPr lang="en-US" dirty="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dirty="0">
                <a:solidFill>
                  <a:schemeClr val="tx2"/>
                </a:solidFill>
                <a:latin typeface="Sakkal Majalla" pitchFamily="2" charset="-78"/>
                <a:cs typeface="mohammad bold art 1" pitchFamily="2" charset="-78"/>
              </a:rPr>
              <a:t>تصنيف الأسهم الممتازة</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algn="just" rtl="1" fontAlgn="base">
              <a:spcAft>
                <a:spcPct val="0"/>
              </a:spcAft>
            </a:pPr>
            <a:endParaRPr lang="ar-KW" sz="2400" dirty="0" smtClean="0">
              <a:solidFill>
                <a:schemeClr val="tx2"/>
              </a:solidFill>
              <a:cs typeface="mohammad bold art 1" pitchFamily="2" charset="-78"/>
            </a:endParaRPr>
          </a:p>
          <a:p>
            <a:pPr algn="just" rtl="1" fontAlgn="base">
              <a:spcAft>
                <a:spcPct val="0"/>
              </a:spcAft>
            </a:pPr>
            <a:r>
              <a:rPr lang="ar-KW" sz="2400" dirty="0" smtClean="0">
                <a:solidFill>
                  <a:schemeClr val="tx2"/>
                </a:solidFill>
                <a:cs typeface="mohammad bold art 1" pitchFamily="2" charset="-78"/>
              </a:rPr>
              <a:t>يقوم </a:t>
            </a:r>
            <a:r>
              <a:rPr lang="ar-KW" sz="2400" dirty="0">
                <a:solidFill>
                  <a:schemeClr val="tx2"/>
                </a:solidFill>
                <a:cs typeface="mohammad bold art 1" pitchFamily="2" charset="-78"/>
              </a:rPr>
              <a:t>المصدر بتصنيف الأسهم الممتازة المطروحة لأغراض محاسبية وفقاً للمعايير الدولية لإعداد التقارير المالية مع الأخذ في الاعتبار هيكل الأسهم </a:t>
            </a:r>
            <a:r>
              <a:rPr lang="ar-KW" sz="2400" dirty="0" smtClean="0">
                <a:solidFill>
                  <a:schemeClr val="tx2"/>
                </a:solidFill>
                <a:cs typeface="mohammad bold art 1" pitchFamily="2" charset="-78"/>
              </a:rPr>
              <a:t>الممتازة.</a:t>
            </a:r>
          </a:p>
          <a:p>
            <a:pPr algn="just" rtl="1" fontAlgn="base">
              <a:spcAft>
                <a:spcPct val="0"/>
              </a:spcAft>
            </a:pPr>
            <a:endParaRPr lang="ar-KW" sz="2400" dirty="0" smtClean="0">
              <a:solidFill>
                <a:schemeClr val="tx2"/>
              </a:solidFill>
              <a:cs typeface="mohammad bold art 1" pitchFamily="2" charset="-78"/>
            </a:endParaRPr>
          </a:p>
          <a:p>
            <a:pPr algn="just" rtl="1" fontAlgn="base">
              <a:spcAft>
                <a:spcPct val="0"/>
              </a:spcAft>
            </a:pPr>
            <a:r>
              <a:rPr lang="ar-KW" sz="2400" dirty="0" smtClean="0">
                <a:solidFill>
                  <a:schemeClr val="tx2"/>
                </a:solidFill>
                <a:cs typeface="mohammad bold art 1" pitchFamily="2" charset="-78"/>
              </a:rPr>
              <a:t>يقوم </a:t>
            </a:r>
            <a:r>
              <a:rPr lang="ar-KW" sz="2400" dirty="0">
                <a:solidFill>
                  <a:schemeClr val="tx2"/>
                </a:solidFill>
                <a:cs typeface="mohammad bold art 1" pitchFamily="2" charset="-78"/>
              </a:rPr>
              <a:t>المصدر بتقديم رأي من مكتب تدقيق معتمد من الهيئة لدعم تصنيفه للأسهم الممتازة مع بيان الافتراضات والأسباب التي تشكل أساس التصنيف ورأي مكتب </a:t>
            </a:r>
            <a:r>
              <a:rPr lang="ar-KW" sz="2400" dirty="0" smtClean="0">
                <a:solidFill>
                  <a:schemeClr val="tx2"/>
                </a:solidFill>
                <a:cs typeface="mohammad bold art 1" pitchFamily="2" charset="-78"/>
              </a:rPr>
              <a:t>التدقيق.</a:t>
            </a:r>
          </a:p>
          <a:p>
            <a:pPr algn="just" rtl="1" fontAlgn="base">
              <a:spcAft>
                <a:spcPct val="0"/>
              </a:spcAft>
            </a:pPr>
            <a:endParaRPr lang="ar-KW" sz="2400" dirty="0" smtClean="0">
              <a:solidFill>
                <a:schemeClr val="tx2"/>
              </a:solidFill>
              <a:cs typeface="mohammad bold art 1" pitchFamily="2" charset="-78"/>
            </a:endParaRPr>
          </a:p>
          <a:p>
            <a:pPr algn="just" rtl="1" fontAlgn="base">
              <a:spcAft>
                <a:spcPct val="0"/>
              </a:spcAft>
            </a:pPr>
            <a:r>
              <a:rPr lang="ar-KW" sz="2400" dirty="0" smtClean="0">
                <a:solidFill>
                  <a:schemeClr val="tx2"/>
                </a:solidFill>
                <a:cs typeface="mohammad bold art 1" pitchFamily="2" charset="-78"/>
              </a:rPr>
              <a:t> يجوز للهيئة </a:t>
            </a:r>
            <a:r>
              <a:rPr lang="ar-KW" sz="2400" dirty="0">
                <a:solidFill>
                  <a:schemeClr val="tx2"/>
                </a:solidFill>
                <a:cs typeface="mohammad bold art 1" pitchFamily="2" charset="-78"/>
              </a:rPr>
              <a:t>أن تطلب من المصدر إعادة تصنيف الأسهم الممتازة.</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20</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08096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71800" y="1988840"/>
            <a:ext cx="4824536" cy="2592287"/>
          </a:xfrm>
        </p:spPr>
        <p:txBody>
          <a:bodyPr>
            <a:normAutofit fontScale="90000"/>
          </a:bodyPr>
          <a:lstStyle/>
          <a:p>
            <a:pPr rtl="1"/>
            <a:r>
              <a:rPr lang="ar-KW" sz="6600" dirty="0">
                <a:solidFill>
                  <a:srgbClr val="1F497D"/>
                </a:solidFill>
                <a:cs typeface="mohammad bold art 1" pitchFamily="2" charset="-78"/>
              </a:rPr>
              <a:t>حقوق حاملي الأسهم الممتازة</a:t>
            </a: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16760263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dirty="0">
                <a:solidFill>
                  <a:schemeClr val="tx2"/>
                </a:solidFill>
                <a:latin typeface="Sakkal Majalla" pitchFamily="2" charset="-78"/>
                <a:cs typeface="mohammad bold art 1" pitchFamily="2" charset="-78"/>
              </a:rPr>
              <a:t>حقوق حاملي الأسهم الممتازة</a:t>
            </a:r>
            <a:endParaRPr lang="en-US" sz="3600"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22</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11"/>
          <p:cNvGraphicFramePr>
            <a:graphicFrameLocks noGrp="1"/>
          </p:cNvGraphicFramePr>
          <p:nvPr>
            <p:ph idx="1"/>
            <p:extLst>
              <p:ext uri="{D42A27DB-BD31-4B8C-83A1-F6EECF244321}">
                <p14:modId xmlns:p14="http://schemas.microsoft.com/office/powerpoint/2010/main" val="3241598393"/>
              </p:ext>
            </p:extLst>
          </p:nvPr>
        </p:nvGraphicFramePr>
        <p:xfrm>
          <a:off x="457200" y="1600201"/>
          <a:ext cx="8229600" cy="355699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4" name="Content Placeholder 2"/>
          <p:cNvSpPr txBox="1">
            <a:spLocks/>
          </p:cNvSpPr>
          <p:nvPr/>
        </p:nvSpPr>
        <p:spPr>
          <a:xfrm>
            <a:off x="301549" y="5009977"/>
            <a:ext cx="8229600" cy="1224136"/>
          </a:xfrm>
          <a:prstGeom prst="rect">
            <a:avLst/>
          </a:prstGeom>
        </p:spPr>
        <p:txBody>
          <a:bodyPr vert="horz" lIns="91440" tIns="45720" rIns="91440" bIns="45720" numCol="1"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r" rtl="1" fontAlgn="base">
              <a:spcAft>
                <a:spcPct val="0"/>
              </a:spcAft>
              <a:buFont typeface="Wingdings" panose="05000000000000000000" pitchFamily="2" charset="2"/>
              <a:buChar char="§"/>
            </a:pPr>
            <a:r>
              <a:rPr lang="ar-KW" sz="2400" dirty="0">
                <a:solidFill>
                  <a:schemeClr val="tx2"/>
                </a:solidFill>
                <a:cs typeface="mohammad bold art 1" pitchFamily="2" charset="-78"/>
              </a:rPr>
              <a:t>لا يجوز تعديل الامتيازات والحقوق والقيود المتعلقة بنوع محدد من الأسهم إلا </a:t>
            </a:r>
            <a:r>
              <a:rPr lang="ar-KW" sz="2400" dirty="0" smtClean="0">
                <a:solidFill>
                  <a:schemeClr val="tx2"/>
                </a:solidFill>
                <a:cs typeface="mohammad bold art 1" pitchFamily="2" charset="-78"/>
              </a:rPr>
              <a:t>بقرار عن الجمعية العامة غير العادية وبموافقة حاملي </a:t>
            </a:r>
            <a:r>
              <a:rPr lang="ar-KW" sz="2400" dirty="0">
                <a:solidFill>
                  <a:schemeClr val="tx2"/>
                </a:solidFill>
                <a:cs typeface="mohammad bold art 1" pitchFamily="2" charset="-78"/>
              </a:rPr>
              <a:t>الأسهم الممتازة</a:t>
            </a:r>
            <a:r>
              <a:rPr lang="ar-KW" sz="2400" dirty="0" smtClean="0">
                <a:solidFill>
                  <a:schemeClr val="tx2"/>
                </a:solidFill>
                <a:cs typeface="mohammad bold art 1" pitchFamily="2" charset="-78"/>
              </a:rPr>
              <a:t>.</a:t>
            </a:r>
            <a:endParaRPr lang="ar-KW" sz="2400" dirty="0">
              <a:solidFill>
                <a:schemeClr val="tx2"/>
              </a:solidFill>
              <a:cs typeface="mohammad bold art 1" pitchFamily="2" charset="-78"/>
            </a:endParaRPr>
          </a:p>
        </p:txBody>
      </p:sp>
    </p:spTree>
    <p:extLst>
      <p:ext uri="{BB962C8B-B14F-4D97-AF65-F5344CB8AC3E}">
        <p14:creationId xmlns:p14="http://schemas.microsoft.com/office/powerpoint/2010/main" val="1038153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dirty="0" smtClean="0">
                <a:solidFill>
                  <a:schemeClr val="tx2"/>
                </a:solidFill>
                <a:latin typeface="Sakkal Majalla" pitchFamily="2" charset="-78"/>
                <a:cs typeface="mohammad bold art 1" pitchFamily="2" charset="-78"/>
              </a:rPr>
              <a:t>أحكام عامة</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lnSpcReduction="10000"/>
          </a:bodyPr>
          <a:lstStyle/>
          <a:p>
            <a:pPr lvl="0" algn="just" rtl="1" fontAlgn="base">
              <a:spcAft>
                <a:spcPct val="0"/>
              </a:spcAft>
              <a:buFont typeface="Arial" charset="0"/>
              <a:buChar char="•"/>
            </a:pPr>
            <a:r>
              <a:rPr lang="ar-KW" sz="2400" dirty="0">
                <a:solidFill>
                  <a:schemeClr val="tx2"/>
                </a:solidFill>
                <a:cs typeface="mohammad bold art 1" pitchFamily="2" charset="-78"/>
              </a:rPr>
              <a:t>يكون لحاملي الأسهم الممتازة الأولوية بالنسبة للمساهمين العاديين في تسديد رأس المال والأرباح</a:t>
            </a:r>
            <a:r>
              <a:rPr lang="ar-KW" sz="2400" dirty="0" smtClean="0">
                <a:solidFill>
                  <a:schemeClr val="tx2"/>
                </a:solidFill>
                <a:cs typeface="mohammad bold art 1" pitchFamily="2" charset="-78"/>
              </a:rPr>
              <a:t>.</a:t>
            </a:r>
            <a:endParaRPr lang="ar-KW" sz="2400" dirty="0">
              <a:solidFill>
                <a:schemeClr val="tx2"/>
              </a:solidFill>
              <a:cs typeface="mohammad bold art 1" pitchFamily="2" charset="-78"/>
            </a:endParaRPr>
          </a:p>
          <a:p>
            <a:pPr lvl="0" algn="just" rtl="1" fontAlgn="base">
              <a:spcAft>
                <a:spcPct val="0"/>
              </a:spcAft>
              <a:buFont typeface="Arial" charset="0"/>
              <a:buChar char="•"/>
            </a:pPr>
            <a:r>
              <a:rPr lang="ar-KW" sz="2400" dirty="0">
                <a:solidFill>
                  <a:schemeClr val="tx2"/>
                </a:solidFill>
                <a:cs typeface="mohammad bold art 1" pitchFamily="2" charset="-78"/>
              </a:rPr>
              <a:t>يحق لحاملي الأسهم الممتازة المدرجة أسماؤهم في السجل المخصص لدى وكالة المقاصة في تاريخ السجل حضور الجمعيات العامة للمصدر والمشاركة في مداولات الجمعية دون التصويت على القرارات المطروحة أمام الجمعية</a:t>
            </a:r>
            <a:r>
              <a:rPr lang="ar-KW" sz="2400" dirty="0" smtClean="0">
                <a:solidFill>
                  <a:schemeClr val="tx2"/>
                </a:solidFill>
                <a:cs typeface="mohammad bold art 1" pitchFamily="2" charset="-78"/>
              </a:rPr>
              <a:t>.</a:t>
            </a:r>
            <a:endParaRPr lang="ar-KW" sz="2400" dirty="0">
              <a:solidFill>
                <a:schemeClr val="tx2"/>
              </a:solidFill>
              <a:cs typeface="mohammad bold art 1" pitchFamily="2" charset="-78"/>
            </a:endParaRPr>
          </a:p>
          <a:p>
            <a:pPr lvl="0" algn="just" rtl="1" fontAlgn="base">
              <a:spcAft>
                <a:spcPct val="0"/>
              </a:spcAft>
              <a:buFont typeface="Arial" charset="0"/>
              <a:buChar char="•"/>
            </a:pPr>
            <a:r>
              <a:rPr lang="ar-KW" sz="2400" dirty="0">
                <a:solidFill>
                  <a:schemeClr val="tx2"/>
                </a:solidFill>
                <a:cs typeface="mohammad bold art 1" pitchFamily="2" charset="-78"/>
              </a:rPr>
              <a:t>يحق لحاملي الأسهم الممتازة ممن يمثلون نسبة خمسة بالمائة أو أكثر من فئة معينة من الأسهم الممتازة المصدرة تقديم طلب عقد اجتماع لأصحاب هذه الفئة من الأسهم الممتازة إلى مجلس </a:t>
            </a:r>
            <a:r>
              <a:rPr lang="ar-KW" sz="2400" dirty="0" smtClean="0">
                <a:solidFill>
                  <a:schemeClr val="tx2"/>
                </a:solidFill>
                <a:cs typeface="mohammad bold art 1" pitchFamily="2" charset="-78"/>
              </a:rPr>
              <a:t>الإدارة.</a:t>
            </a:r>
            <a:endParaRPr lang="en-US" sz="2400" dirty="0" smtClean="0">
              <a:solidFill>
                <a:schemeClr val="tx2"/>
              </a:solidFill>
              <a:cs typeface="mohammad bold art 1" pitchFamily="2" charset="-78"/>
            </a:endParaRPr>
          </a:p>
          <a:p>
            <a:pPr lvl="0" algn="just" rtl="1" fontAlgn="base">
              <a:spcAft>
                <a:spcPct val="0"/>
              </a:spcAft>
              <a:buFont typeface="Arial" charset="0"/>
              <a:buChar char="•"/>
            </a:pPr>
            <a:r>
              <a:rPr lang="ar-KW" sz="2400" dirty="0">
                <a:solidFill>
                  <a:schemeClr val="tx2"/>
                </a:solidFill>
                <a:cs typeface="mohammad bold art 1" pitchFamily="2" charset="-78"/>
              </a:rPr>
              <a:t>إذا لم يتم توزيع كامل الأرباح المستحقة للأسهم الممتازة لمدة سنتين ماليتين متتاليتين للمصدر، فيحق لحاملي هذه الفئة من الأسهم الممتازة التصويت على قرارات الجمعيات العامة للمصدر.</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23</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97861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dirty="0">
                <a:solidFill>
                  <a:schemeClr val="tx2"/>
                </a:solidFill>
                <a:latin typeface="Sakkal Majalla" pitchFamily="2" charset="-78"/>
                <a:cs typeface="mohammad bold art 1" pitchFamily="2" charset="-78"/>
              </a:rPr>
              <a:t>تعديل حقوق المساهمين</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fontScale="92500"/>
          </a:bodyPr>
          <a:lstStyle/>
          <a:p>
            <a:pPr lvl="0" algn="just" rtl="1" fontAlgn="base">
              <a:spcAft>
                <a:spcPct val="0"/>
              </a:spcAft>
              <a:buFont typeface="Arial" charset="0"/>
              <a:buChar char="•"/>
            </a:pPr>
            <a:r>
              <a:rPr lang="ar-KW" sz="2400" dirty="0">
                <a:solidFill>
                  <a:schemeClr val="tx2"/>
                </a:solidFill>
                <a:cs typeface="mohammad bold art 1" pitchFamily="2" charset="-78"/>
              </a:rPr>
              <a:t>لا يجوز تعديل الحقوق </a:t>
            </a:r>
            <a:r>
              <a:rPr lang="ar-KW" sz="2400" dirty="0" smtClean="0">
                <a:solidFill>
                  <a:schemeClr val="tx2"/>
                </a:solidFill>
                <a:cs typeface="mohammad bold art 1" pitchFamily="2" charset="-78"/>
              </a:rPr>
              <a:t>أو المميزات أو القيود </a:t>
            </a:r>
            <a:r>
              <a:rPr lang="ar-KW" sz="2400" dirty="0">
                <a:solidFill>
                  <a:schemeClr val="tx2"/>
                </a:solidFill>
                <a:cs typeface="mohammad bold art 1" pitchFamily="2" charset="-78"/>
              </a:rPr>
              <a:t>المتعلقة بنوع من الأسهم إلا بقرار الجمعية العامة غير العادية وبموافقة ثلثي حاملي نوع الأسهم الذي يتعلق به التعديل. </a:t>
            </a:r>
          </a:p>
          <a:p>
            <a:pPr lvl="0" algn="just" rtl="1" fontAlgn="base">
              <a:spcAft>
                <a:spcPct val="0"/>
              </a:spcAft>
              <a:buFont typeface="Arial" charset="0"/>
              <a:buChar char="•"/>
            </a:pPr>
            <a:r>
              <a:rPr lang="ar-KW" sz="2400" dirty="0" smtClean="0">
                <a:solidFill>
                  <a:schemeClr val="tx2"/>
                </a:solidFill>
                <a:cs typeface="mohammad bold art 1" pitchFamily="2" charset="-78"/>
              </a:rPr>
              <a:t>في </a:t>
            </a:r>
            <a:r>
              <a:rPr lang="ar-KW" sz="2400" dirty="0">
                <a:solidFill>
                  <a:schemeClr val="tx2"/>
                </a:solidFill>
                <a:cs typeface="mohammad bold art 1" pitchFamily="2" charset="-78"/>
              </a:rPr>
              <a:t>حال تأثير التعديل على حقوق فئة أخرى من المساهمين يجب الحصول على موافقة ثلثي حاملي فئة الأسهم المتأثرة. </a:t>
            </a:r>
          </a:p>
          <a:p>
            <a:pPr lvl="0" algn="just" rtl="1" fontAlgn="base">
              <a:spcAft>
                <a:spcPct val="0"/>
              </a:spcAft>
              <a:buFont typeface="Arial" charset="0"/>
              <a:buChar char="•"/>
            </a:pPr>
            <a:r>
              <a:rPr lang="ar-KW" sz="2400" dirty="0">
                <a:solidFill>
                  <a:schemeClr val="tx2"/>
                </a:solidFill>
                <a:cs typeface="mohammad bold art 1" pitchFamily="2" charset="-78"/>
              </a:rPr>
              <a:t>لا يجوز اتخاذ أي قرار بتصفية المصدر، أو بتخفيض رأس مال المصدر، أو باسترداد الأسهم الممتازة على أساس شروط غير تلك الواردة في نشرة الاكتتاب دون الحصول على موافقة حاملي الأسهم </a:t>
            </a:r>
            <a:r>
              <a:rPr lang="ar-KW" sz="2400" dirty="0" smtClean="0">
                <a:solidFill>
                  <a:schemeClr val="tx2"/>
                </a:solidFill>
                <a:cs typeface="mohammad bold art 1" pitchFamily="2" charset="-78"/>
              </a:rPr>
              <a:t>الممتازة.</a:t>
            </a:r>
            <a:endParaRPr lang="ar-KW" sz="2400" dirty="0">
              <a:solidFill>
                <a:schemeClr val="tx2"/>
              </a:solidFill>
              <a:cs typeface="mohammad bold art 1" pitchFamily="2" charset="-78"/>
            </a:endParaRPr>
          </a:p>
          <a:p>
            <a:pPr lvl="0" algn="just" rtl="1" fontAlgn="base">
              <a:spcAft>
                <a:spcPct val="0"/>
              </a:spcAft>
              <a:buFont typeface="Arial" charset="0"/>
              <a:buChar char="•"/>
            </a:pPr>
            <a:r>
              <a:rPr lang="ar-KW" sz="2400" dirty="0">
                <a:solidFill>
                  <a:schemeClr val="tx2"/>
                </a:solidFill>
                <a:cs typeface="mohammad bold art 1" pitchFamily="2" charset="-78"/>
              </a:rPr>
              <a:t>يقوم مجلس إدارة المصدر بإخطار حاملي أسهم كل فئة من الأسهم الممتازة بالتعديلات التي تمس بحقوق فئات الأسهم الممتازة المختلفة عن طريق البريد المسجل على العنوان المبين في السجل لدى وكالة </a:t>
            </a:r>
            <a:r>
              <a:rPr lang="ar-KW" sz="2400" dirty="0" smtClean="0">
                <a:solidFill>
                  <a:schemeClr val="tx2"/>
                </a:solidFill>
                <a:cs typeface="mohammad bold art 1" pitchFamily="2" charset="-78"/>
              </a:rPr>
              <a:t>المقاصة</a:t>
            </a:r>
            <a:r>
              <a:rPr lang="ar-KW" sz="2400" dirty="0">
                <a:solidFill>
                  <a:schemeClr val="tx2"/>
                </a:solidFill>
                <a:cs typeface="mohammad bold art 1" pitchFamily="2" charset="-78"/>
              </a:rPr>
              <a:t>.</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24</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53515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1720" y="1988840"/>
            <a:ext cx="6336704" cy="2592287"/>
          </a:xfrm>
        </p:spPr>
        <p:txBody>
          <a:bodyPr>
            <a:normAutofit/>
          </a:bodyPr>
          <a:lstStyle/>
          <a:p>
            <a:pPr rtl="1"/>
            <a:r>
              <a:rPr lang="ar-KW" sz="6600" dirty="0">
                <a:solidFill>
                  <a:srgbClr val="1F497D"/>
                </a:solidFill>
                <a:cs typeface="mohammad bold art 1" pitchFamily="2" charset="-78"/>
              </a:rPr>
              <a:t>التعامل في الأسهم الممتازة</a:t>
            </a: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7815126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dirty="0">
                <a:solidFill>
                  <a:schemeClr val="tx2"/>
                </a:solidFill>
                <a:latin typeface="Sakkal Majalla" pitchFamily="2" charset="-78"/>
                <a:cs typeface="mohammad bold art 1" pitchFamily="2" charset="-78"/>
              </a:rPr>
              <a:t>التعامل في الأسهم الممتازة</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lvl="0" algn="just" rtl="1" fontAlgn="base">
              <a:spcAft>
                <a:spcPct val="0"/>
              </a:spcAft>
              <a:buFont typeface="Arial" charset="0"/>
              <a:buChar char="•"/>
            </a:pPr>
            <a:r>
              <a:rPr lang="ar-KW" sz="2400" dirty="0">
                <a:solidFill>
                  <a:schemeClr val="tx2"/>
                </a:solidFill>
                <a:cs typeface="mohammad bold art 1" pitchFamily="2" charset="-78"/>
              </a:rPr>
              <a:t>لا يجوز إدراج الأسهم الممتازة في البورصة.</a:t>
            </a:r>
          </a:p>
          <a:p>
            <a:pPr lvl="0" algn="just" rtl="1" fontAlgn="base">
              <a:spcAft>
                <a:spcPct val="0"/>
              </a:spcAft>
              <a:buFont typeface="Arial" charset="0"/>
              <a:buChar char="•"/>
            </a:pPr>
            <a:r>
              <a:rPr lang="ar-KW" sz="2400" dirty="0">
                <a:solidFill>
                  <a:schemeClr val="tx2"/>
                </a:solidFill>
                <a:cs typeface="mohammad bold art 1" pitchFamily="2" charset="-78"/>
              </a:rPr>
              <a:t>يتم نقل ملكية الأسهم الممتازة وفقاً لأحكام اللائحة التنفيذية لقانون هيئة أسواق المال والتعليمات و القرارات الأخرى الصادرة عن الهيئة. </a:t>
            </a:r>
          </a:p>
          <a:p>
            <a:pPr lvl="0" algn="just" rtl="1" fontAlgn="base">
              <a:spcAft>
                <a:spcPct val="0"/>
              </a:spcAft>
              <a:buFont typeface="Arial" charset="0"/>
              <a:buChar char="•"/>
            </a:pPr>
            <a:r>
              <a:rPr lang="ar-KW" sz="2400" dirty="0">
                <a:solidFill>
                  <a:schemeClr val="tx2"/>
                </a:solidFill>
                <a:cs typeface="mohammad bold art 1" pitchFamily="2" charset="-78"/>
              </a:rPr>
              <a:t>تجوز مشاركة المستثمرين غير الكويتيين في التعامل في الأسهم الممتازة.</a:t>
            </a:r>
          </a:p>
          <a:p>
            <a:pPr lvl="0" algn="just" rtl="1" fontAlgn="base">
              <a:spcAft>
                <a:spcPct val="0"/>
              </a:spcAft>
              <a:buFont typeface="Arial" charset="0"/>
              <a:buChar char="•"/>
            </a:pPr>
            <a:r>
              <a:rPr lang="ar-KW" sz="2400" dirty="0">
                <a:solidFill>
                  <a:schemeClr val="tx2"/>
                </a:solidFill>
                <a:cs typeface="mohammad bold art 1" pitchFamily="2" charset="-78"/>
              </a:rPr>
              <a:t>يكون للمصدر سجل خاص لدى وكالة مقاصة تُقيد فيه جميع البيانات اللازمة وتتم تسوية </a:t>
            </a:r>
            <a:r>
              <a:rPr lang="ar-KW" sz="2400" dirty="0" smtClean="0">
                <a:solidFill>
                  <a:schemeClr val="tx2"/>
                </a:solidFill>
                <a:cs typeface="mohammad bold art 1" pitchFamily="2" charset="-78"/>
              </a:rPr>
              <a:t>ومقاصة العمليات </a:t>
            </a:r>
            <a:r>
              <a:rPr lang="ar-KW" sz="2400" dirty="0">
                <a:solidFill>
                  <a:schemeClr val="tx2"/>
                </a:solidFill>
                <a:cs typeface="mohammad bold art 1" pitchFamily="2" charset="-78"/>
              </a:rPr>
              <a:t>الخاصة بالأسهم الممتازة وفق الممارسات </a:t>
            </a:r>
            <a:r>
              <a:rPr lang="ar-KW" sz="2400" dirty="0" smtClean="0">
                <a:solidFill>
                  <a:schemeClr val="tx2"/>
                </a:solidFill>
                <a:cs typeface="mohammad bold art 1" pitchFamily="2" charset="-78"/>
              </a:rPr>
              <a:t>المسموح </a:t>
            </a:r>
            <a:r>
              <a:rPr lang="ar-KW" sz="2400" dirty="0">
                <a:solidFill>
                  <a:schemeClr val="tx2"/>
                </a:solidFill>
                <a:cs typeface="mohammad bold art 1" pitchFamily="2" charset="-78"/>
              </a:rPr>
              <a:t>بها من الهيئة.</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26</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57881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9792" y="1988840"/>
            <a:ext cx="4968552" cy="2592287"/>
          </a:xfrm>
        </p:spPr>
        <p:txBody>
          <a:bodyPr>
            <a:normAutofit/>
          </a:bodyPr>
          <a:lstStyle/>
          <a:p>
            <a:pPr rtl="1"/>
            <a:r>
              <a:rPr lang="ar-KW" sz="6600" dirty="0">
                <a:solidFill>
                  <a:srgbClr val="1F497D"/>
                </a:solidFill>
                <a:cs typeface="mohammad bold art 1" pitchFamily="2" charset="-78"/>
              </a:rPr>
              <a:t>الأسهم الممتازة القابلة للاسترداد</a:t>
            </a: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2757629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dirty="0">
                <a:solidFill>
                  <a:schemeClr val="tx2"/>
                </a:solidFill>
                <a:latin typeface="Sakkal Majalla" pitchFamily="2" charset="-78"/>
                <a:cs typeface="mohammad bold art 1" pitchFamily="2" charset="-78"/>
              </a:rPr>
              <a:t>الأسهم الممتازة القابلة للاسترداد</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lvl="0" algn="just" rtl="1" fontAlgn="base">
              <a:spcAft>
                <a:spcPct val="0"/>
              </a:spcAft>
              <a:buFont typeface="Arial" charset="0"/>
              <a:buChar char="•"/>
            </a:pPr>
            <a:r>
              <a:rPr lang="ar-KW" sz="2400" dirty="0">
                <a:solidFill>
                  <a:schemeClr val="tx2"/>
                </a:solidFill>
                <a:cs typeface="mohammad bold art 1" pitchFamily="2" charset="-78"/>
              </a:rPr>
              <a:t>يجب على المصدر ضمان أن لا تقل حقوق الملكية في رأس المال عن الحد الأدنى لرأس المال المطلوب من الوزارة أو من أي جهة رقابية أخرى.</a:t>
            </a:r>
          </a:p>
          <a:p>
            <a:pPr lvl="0" algn="just" rtl="1" fontAlgn="base">
              <a:spcAft>
                <a:spcPct val="0"/>
              </a:spcAft>
              <a:buFont typeface="Arial" charset="0"/>
              <a:buChar char="•"/>
            </a:pPr>
            <a:r>
              <a:rPr lang="ar-KW" sz="2400" dirty="0">
                <a:solidFill>
                  <a:schemeClr val="tx2"/>
                </a:solidFill>
                <a:cs typeface="mohammad bold art 1" pitchFamily="2" charset="-78"/>
              </a:rPr>
              <a:t>شروط استرداد الأسهم الممتازة:</a:t>
            </a:r>
          </a:p>
          <a:p>
            <a:pPr lvl="1" algn="just" rtl="1" fontAlgn="base">
              <a:spcAft>
                <a:spcPct val="0"/>
              </a:spcAft>
              <a:buFont typeface="Wingdings" panose="05000000000000000000" pitchFamily="2" charset="2"/>
              <a:buChar char="§"/>
            </a:pPr>
            <a:r>
              <a:rPr lang="ar-KW" sz="2400" dirty="0">
                <a:solidFill>
                  <a:schemeClr val="tx2"/>
                </a:solidFill>
                <a:cs typeface="mohammad bold art 1" pitchFamily="2" charset="-78"/>
              </a:rPr>
              <a:t>أن ينص عقد الشركة على إمكانية الاسترداد</a:t>
            </a:r>
          </a:p>
          <a:p>
            <a:pPr lvl="1" algn="just" rtl="1" fontAlgn="base">
              <a:spcAft>
                <a:spcPct val="0"/>
              </a:spcAft>
              <a:buFont typeface="Wingdings" panose="05000000000000000000" pitchFamily="2" charset="2"/>
              <a:buChar char="§"/>
            </a:pPr>
            <a:r>
              <a:rPr lang="ar-KW" sz="2400" dirty="0">
                <a:solidFill>
                  <a:schemeClr val="tx2"/>
                </a:solidFill>
                <a:cs typeface="mohammad bold art 1" pitchFamily="2" charset="-78"/>
              </a:rPr>
              <a:t>دفع قيمتها كاملة</a:t>
            </a:r>
          </a:p>
          <a:p>
            <a:pPr lvl="1" algn="just" rtl="1" fontAlgn="base">
              <a:spcAft>
                <a:spcPct val="0"/>
              </a:spcAft>
              <a:buFont typeface="Wingdings" panose="05000000000000000000" pitchFamily="2" charset="2"/>
              <a:buChar char="§"/>
            </a:pPr>
            <a:r>
              <a:rPr lang="ar-KW" sz="2400" dirty="0">
                <a:solidFill>
                  <a:schemeClr val="tx2"/>
                </a:solidFill>
                <a:cs typeface="mohammad bold art 1" pitchFamily="2" charset="-78"/>
              </a:rPr>
              <a:t>الاسترداد من أرباح المصدر أو عائدات إصدار جديد</a:t>
            </a:r>
          </a:p>
          <a:p>
            <a:pPr lvl="1" algn="just" rtl="1" fontAlgn="base">
              <a:spcAft>
                <a:spcPct val="0"/>
              </a:spcAft>
              <a:buFont typeface="Wingdings" panose="05000000000000000000" pitchFamily="2" charset="2"/>
              <a:buChar char="§"/>
            </a:pPr>
            <a:r>
              <a:rPr lang="ar-KW" sz="2400" dirty="0">
                <a:solidFill>
                  <a:schemeClr val="tx2"/>
                </a:solidFill>
                <a:cs typeface="mohammad bold art 1" pitchFamily="2" charset="-78"/>
              </a:rPr>
              <a:t>تنص نشرة الاكتتاب على شروط وأحكام الاسترداد</a:t>
            </a:r>
          </a:p>
          <a:p>
            <a:pPr lvl="1" algn="just" rtl="1" fontAlgn="base">
              <a:spcAft>
                <a:spcPct val="0"/>
              </a:spcAft>
              <a:buFont typeface="Wingdings" panose="05000000000000000000" pitchFamily="2" charset="2"/>
              <a:buChar char="§"/>
            </a:pPr>
            <a:r>
              <a:rPr lang="ar-KW" sz="2400" dirty="0">
                <a:solidFill>
                  <a:schemeClr val="tx2"/>
                </a:solidFill>
                <a:cs typeface="mohammad bold art 1" pitchFamily="2" charset="-78"/>
              </a:rPr>
              <a:t>لا يعتبر استرداد الأسهم الممتازة من جانب المصدر تخفيضاً لقيمة رأس المال المصرح به للمصدر</a:t>
            </a:r>
          </a:p>
          <a:p>
            <a:pPr lvl="0" algn="just" rtl="1" fontAlgn="base">
              <a:spcAft>
                <a:spcPct val="0"/>
              </a:spcAft>
              <a:buFont typeface="Arial" charset="0"/>
              <a:buChar char="•"/>
            </a:pPr>
            <a:endParaRPr lang="ar-KW"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28</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75522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9792" y="1988840"/>
            <a:ext cx="4968552" cy="2592287"/>
          </a:xfrm>
        </p:spPr>
        <p:txBody>
          <a:bodyPr>
            <a:normAutofit/>
          </a:bodyPr>
          <a:lstStyle/>
          <a:p>
            <a:pPr rtl="1"/>
            <a:r>
              <a:rPr lang="ar-KW" sz="6600" dirty="0">
                <a:solidFill>
                  <a:srgbClr val="1F497D"/>
                </a:solidFill>
                <a:cs typeface="mohammad bold art 1" pitchFamily="2" charset="-78"/>
              </a:rPr>
              <a:t>الأسهم الممتازة القابلة </a:t>
            </a:r>
            <a:r>
              <a:rPr lang="ar-KW" sz="6600" dirty="0" smtClean="0">
                <a:solidFill>
                  <a:srgbClr val="1F497D"/>
                </a:solidFill>
                <a:cs typeface="mohammad bold art 1" pitchFamily="2" charset="-78"/>
              </a:rPr>
              <a:t>للتحويل</a:t>
            </a:r>
            <a:endParaRPr lang="ar-KW" sz="6600" dirty="0">
              <a:solidFill>
                <a:srgbClr val="1F497D"/>
              </a:solidFill>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1750715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22938" y="1700808"/>
            <a:ext cx="5445406" cy="3240359"/>
          </a:xfrm>
        </p:spPr>
        <p:txBody>
          <a:bodyPr>
            <a:normAutofit/>
          </a:bodyPr>
          <a:lstStyle/>
          <a:p>
            <a:pPr rtl="1"/>
            <a:r>
              <a:rPr lang="ar-KW" sz="6600" dirty="0">
                <a:solidFill>
                  <a:srgbClr val="1F497D"/>
                </a:solidFill>
                <a:cs typeface="mohammad bold art 1" pitchFamily="2" charset="-78"/>
              </a:rPr>
              <a:t>تكليف هيئة </a:t>
            </a:r>
            <a:r>
              <a:rPr lang="ar-KW" sz="6600" dirty="0" smtClean="0">
                <a:solidFill>
                  <a:srgbClr val="1F497D"/>
                </a:solidFill>
                <a:cs typeface="mohammad bold art 1" pitchFamily="2" charset="-78"/>
              </a:rPr>
              <a:t/>
            </a:r>
            <a:br>
              <a:rPr lang="ar-KW" sz="6600" dirty="0" smtClean="0">
                <a:solidFill>
                  <a:srgbClr val="1F497D"/>
                </a:solidFill>
                <a:cs typeface="mohammad bold art 1" pitchFamily="2" charset="-78"/>
              </a:rPr>
            </a:br>
            <a:r>
              <a:rPr lang="ar-KW" sz="6600" dirty="0" smtClean="0">
                <a:solidFill>
                  <a:srgbClr val="1F497D"/>
                </a:solidFill>
                <a:cs typeface="mohammad bold art 1" pitchFamily="2" charset="-78"/>
              </a:rPr>
              <a:t>أسواق </a:t>
            </a:r>
            <a:r>
              <a:rPr lang="ar-KW" sz="6600" dirty="0">
                <a:solidFill>
                  <a:srgbClr val="1F497D"/>
                </a:solidFill>
                <a:cs typeface="mohammad bold art 1" pitchFamily="2" charset="-78"/>
              </a:rPr>
              <a:t>المال</a:t>
            </a: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dirty="0">
                <a:solidFill>
                  <a:schemeClr val="tx2"/>
                </a:solidFill>
                <a:latin typeface="Sakkal Majalla" pitchFamily="2" charset="-78"/>
                <a:cs typeface="mohammad bold art 1" pitchFamily="2" charset="-78"/>
              </a:rPr>
              <a:t>الأسهم الممتازة القابلة للتحويل</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lvl="0" algn="just" rtl="1" fontAlgn="base">
              <a:spcAft>
                <a:spcPct val="0"/>
              </a:spcAft>
              <a:buFont typeface="Arial" charset="0"/>
              <a:buChar char="•"/>
            </a:pPr>
            <a:r>
              <a:rPr lang="ar-KW" sz="2400" dirty="0">
                <a:solidFill>
                  <a:schemeClr val="tx2"/>
                </a:solidFill>
                <a:cs typeface="mohammad bold art 1" pitchFamily="2" charset="-78"/>
              </a:rPr>
              <a:t>يجب أن تكون الأسهم العادية التي ستتحول إليها الأسهم الممتازة القابلة للتحويل قد صدرت أو تمت الموافقة على إصدارها</a:t>
            </a:r>
            <a:r>
              <a:rPr lang="ar-KW" sz="2400" dirty="0" smtClean="0">
                <a:solidFill>
                  <a:schemeClr val="tx2"/>
                </a:solidFill>
                <a:cs typeface="mohammad bold art 1" pitchFamily="2" charset="-78"/>
              </a:rPr>
              <a:t>.</a:t>
            </a:r>
          </a:p>
          <a:p>
            <a:pPr lvl="0" algn="just" rtl="1" fontAlgn="base">
              <a:spcAft>
                <a:spcPct val="0"/>
              </a:spcAft>
              <a:buFont typeface="Arial" charset="0"/>
              <a:buChar char="•"/>
            </a:pPr>
            <a:r>
              <a:rPr lang="ar-KW" sz="2400" dirty="0">
                <a:solidFill>
                  <a:schemeClr val="tx2"/>
                </a:solidFill>
                <a:cs typeface="mohammad bold art 1" pitchFamily="2" charset="-78"/>
              </a:rPr>
              <a:t>في حال تملك أحد المستثمرين نسبة خمسة بالمائة أو أكثر من رأس المال الأصلي للمصدر نتيجة ممارسة حقه في تحويل الأسهم الممتازة، يقوم المصدر بالإفصاح إلى الهيئة عن هذه </a:t>
            </a:r>
            <a:r>
              <a:rPr lang="ar-KW" sz="2400" dirty="0" smtClean="0">
                <a:solidFill>
                  <a:schemeClr val="tx2"/>
                </a:solidFill>
                <a:cs typeface="mohammad bold art 1" pitchFamily="2" charset="-78"/>
              </a:rPr>
              <a:t>الملكية.</a:t>
            </a:r>
          </a:p>
          <a:p>
            <a:pPr lvl="0" algn="just" rtl="1" fontAlgn="base">
              <a:spcAft>
                <a:spcPct val="0"/>
              </a:spcAft>
              <a:buFont typeface="Arial" charset="0"/>
              <a:buChar char="•"/>
            </a:pPr>
            <a:r>
              <a:rPr lang="ar-KW" sz="2400" dirty="0">
                <a:solidFill>
                  <a:schemeClr val="tx2"/>
                </a:solidFill>
                <a:cs typeface="mohammad bold art 1" pitchFamily="2" charset="-78"/>
              </a:rPr>
              <a:t>يلتزم المصدر بعدم توزيع أي أسهم منحة أو أرباح من الاحتياطيات أو إصدار أسهم ممتازة قابلة للتحويل أو إصدار سندات وصكوك جديدة قابلة للتحويل خلال الفترة من تاريخ قرار الجمعية العامة غير العادية لإصدار الأسهم الممتازة القابلة للتحويل إلى أسهم عادية وحتى تاريخ التحويل أو السداد دون الحصول على موافقة حاملي فئة الأسهم الممتازة القابلة للتحويل</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30</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05304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9792" y="1988840"/>
            <a:ext cx="4968552" cy="2592287"/>
          </a:xfrm>
        </p:spPr>
        <p:txBody>
          <a:bodyPr>
            <a:normAutofit/>
          </a:bodyPr>
          <a:lstStyle/>
          <a:p>
            <a:pPr rtl="1"/>
            <a:r>
              <a:rPr lang="ar-KW" sz="6600" dirty="0" smtClean="0">
                <a:solidFill>
                  <a:srgbClr val="1F497D"/>
                </a:solidFill>
                <a:cs typeface="mohammad bold art 1" pitchFamily="2" charset="-78"/>
              </a:rPr>
              <a:t>الالتزامات المستمرة</a:t>
            </a:r>
            <a:endParaRPr lang="ar-KW" sz="6600" dirty="0">
              <a:solidFill>
                <a:srgbClr val="1F497D"/>
              </a:solidFill>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23015014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dirty="0" smtClean="0">
                <a:solidFill>
                  <a:schemeClr val="tx2"/>
                </a:solidFill>
                <a:latin typeface="Sakkal Majalla" pitchFamily="2" charset="-78"/>
                <a:cs typeface="mohammad bold art 1" pitchFamily="2" charset="-78"/>
              </a:rPr>
              <a:t>الالتزامات </a:t>
            </a:r>
            <a:r>
              <a:rPr lang="ar-KW" sz="3600" dirty="0" err="1" smtClean="0">
                <a:solidFill>
                  <a:schemeClr val="tx2"/>
                </a:solidFill>
                <a:latin typeface="Sakkal Majalla" pitchFamily="2" charset="-78"/>
                <a:cs typeface="mohammad bold art 1" pitchFamily="2" charset="-78"/>
              </a:rPr>
              <a:t>والإخطارات</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lvl="0" algn="just" rtl="1" fontAlgn="base">
              <a:spcAft>
                <a:spcPct val="0"/>
              </a:spcAft>
              <a:buFont typeface="Arial" charset="0"/>
              <a:buChar char="•"/>
            </a:pPr>
            <a:r>
              <a:rPr lang="ar-KW" sz="2350" dirty="0" smtClean="0">
                <a:solidFill>
                  <a:schemeClr val="tx2"/>
                </a:solidFill>
                <a:cs typeface="mohammad bold art 1" pitchFamily="2" charset="-78"/>
              </a:rPr>
              <a:t>يلتزم المصدر بشروط الإفصاح ذات الصلة والتي تصدرها الهيئة أو الوزارة أو أي جهة رقابية أخرى.</a:t>
            </a:r>
          </a:p>
          <a:p>
            <a:pPr lvl="0" algn="just" rtl="1" fontAlgn="base">
              <a:spcAft>
                <a:spcPct val="0"/>
              </a:spcAft>
              <a:buFont typeface="Arial" charset="0"/>
              <a:buChar char="•"/>
            </a:pPr>
            <a:r>
              <a:rPr lang="ar-KW" sz="2350" dirty="0" smtClean="0">
                <a:solidFill>
                  <a:schemeClr val="tx2"/>
                </a:solidFill>
                <a:cs typeface="mohammad bold art 1" pitchFamily="2" charset="-78"/>
              </a:rPr>
              <a:t>يلتزم المصدر بالمساواة في معاملة جميع حاملي الأسهم الممتازة ضمن فئة الأسهم الواحدة بالنسبة لكافة الحقوق الملحقة بهذه الأسهم.</a:t>
            </a:r>
          </a:p>
          <a:p>
            <a:pPr lvl="0" algn="just" rtl="1" fontAlgn="base">
              <a:spcAft>
                <a:spcPct val="0"/>
              </a:spcAft>
              <a:buFont typeface="Arial" charset="0"/>
              <a:buChar char="•"/>
            </a:pPr>
            <a:r>
              <a:rPr lang="ar-KW" sz="2350" dirty="0">
                <a:solidFill>
                  <a:schemeClr val="tx2"/>
                </a:solidFill>
                <a:cs typeface="mohammad bold art 1" pitchFamily="2" charset="-78"/>
              </a:rPr>
              <a:t>يقوم المصدر بإخطار الهيئة بالمعلومات التالية:</a:t>
            </a:r>
          </a:p>
          <a:p>
            <a:pPr marL="857250" lvl="1" indent="-457200" algn="just" rtl="1" fontAlgn="base">
              <a:spcAft>
                <a:spcPct val="0"/>
              </a:spcAft>
              <a:buFont typeface="+mj-lt"/>
              <a:buAutoNum type="arabicPeriod"/>
            </a:pPr>
            <a:r>
              <a:rPr lang="ar-KW" sz="2350" dirty="0">
                <a:solidFill>
                  <a:schemeClr val="tx2"/>
                </a:solidFill>
                <a:cs typeface="mohammad bold art 1" pitchFamily="2" charset="-78"/>
              </a:rPr>
              <a:t>القيام بشراء أو استرداد أو إلغاء أسهم ممتازة  فور إتمام عملية الشراء أو الاسترداد أو </a:t>
            </a:r>
            <a:r>
              <a:rPr lang="ar-KW" sz="2350" dirty="0" smtClean="0">
                <a:solidFill>
                  <a:schemeClr val="tx2"/>
                </a:solidFill>
                <a:cs typeface="mohammad bold art 1" pitchFamily="2" charset="-78"/>
              </a:rPr>
              <a:t>الإلغاء.</a:t>
            </a:r>
            <a:endParaRPr lang="ar-KW" sz="2350" dirty="0">
              <a:solidFill>
                <a:schemeClr val="tx2"/>
              </a:solidFill>
              <a:cs typeface="mohammad bold art 1" pitchFamily="2" charset="-78"/>
            </a:endParaRPr>
          </a:p>
          <a:p>
            <a:pPr marL="857250" lvl="1" indent="-457200" algn="just" rtl="1" fontAlgn="base">
              <a:spcAft>
                <a:spcPct val="0"/>
              </a:spcAft>
              <a:buFont typeface="+mj-lt"/>
              <a:buAutoNum type="arabicPeriod"/>
            </a:pPr>
            <a:r>
              <a:rPr lang="ar-KW" sz="2350" dirty="0">
                <a:solidFill>
                  <a:schemeClr val="tx2"/>
                </a:solidFill>
                <a:cs typeface="mohammad bold art 1" pitchFamily="2" charset="-78"/>
              </a:rPr>
              <a:t>أي تغيير في الحقوق المتصلة بأي فئة من الأسهم أو الأسهم الممتازة القابلة للتحويل أو القابلة للتحويل إلى هذه </a:t>
            </a:r>
            <a:r>
              <a:rPr lang="ar-KW" sz="2350" dirty="0" smtClean="0">
                <a:solidFill>
                  <a:schemeClr val="tx2"/>
                </a:solidFill>
                <a:cs typeface="mohammad bold art 1" pitchFamily="2" charset="-78"/>
              </a:rPr>
              <a:t>الأسهم</a:t>
            </a:r>
            <a:r>
              <a:rPr lang="ar-KW" sz="2350" dirty="0">
                <a:solidFill>
                  <a:schemeClr val="tx2"/>
                </a:solidFill>
                <a:cs typeface="mohammad bold art 1" pitchFamily="2" charset="-78"/>
              </a:rPr>
              <a:t>.</a:t>
            </a:r>
          </a:p>
          <a:p>
            <a:pPr marL="857250" lvl="1" indent="-457200" algn="just" rtl="1" fontAlgn="base">
              <a:spcAft>
                <a:spcPct val="0"/>
              </a:spcAft>
              <a:buFont typeface="+mj-lt"/>
              <a:buAutoNum type="arabicPeriod"/>
            </a:pPr>
            <a:r>
              <a:rPr lang="ar-KW" sz="2350" dirty="0">
                <a:solidFill>
                  <a:schemeClr val="tx2"/>
                </a:solidFill>
                <a:cs typeface="mohammad bold art 1" pitchFamily="2" charset="-78"/>
              </a:rPr>
              <a:t>أي اقتراح بتعديل جوهري في عقد الشركة أو أي واقعة قد تؤثر على حقوق حاملي الأسهم الممتازة</a:t>
            </a:r>
            <a:r>
              <a:rPr lang="ar-KW" sz="2350" dirty="0" smtClean="0">
                <a:solidFill>
                  <a:schemeClr val="tx2"/>
                </a:solidFill>
                <a:cs typeface="mohammad bold art 1" pitchFamily="2" charset="-78"/>
              </a:rPr>
              <a:t>.</a:t>
            </a:r>
            <a:endParaRPr lang="ar-KW" sz="235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32</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05953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22169883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400" dirty="0">
                <a:solidFill>
                  <a:schemeClr val="tx2"/>
                </a:solidFill>
                <a:latin typeface="Sakkal Majalla" pitchFamily="2" charset="-78"/>
                <a:cs typeface="mohammad bold art 1" pitchFamily="2" charset="-78"/>
              </a:rPr>
              <a:t>مادة (153) من قانون الشركات</a:t>
            </a:r>
            <a:endParaRPr lang="en-US" sz="34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r" rtl="1" fontAlgn="base">
              <a:spcBef>
                <a:spcPct val="0"/>
              </a:spcBef>
              <a:spcAft>
                <a:spcPts val="600"/>
              </a:spcAft>
              <a:buNone/>
            </a:pPr>
            <a:r>
              <a:rPr lang="ar-KW" sz="2400" b="1" u="sng" dirty="0">
                <a:solidFill>
                  <a:schemeClr val="tx2"/>
                </a:solidFill>
                <a:cs typeface="mohammad bold art 1" pitchFamily="2" charset="-78"/>
              </a:rPr>
              <a:t>نصّت المادة (153) من قانون الشركات على ما يلي:</a:t>
            </a:r>
          </a:p>
          <a:p>
            <a:pPr marL="0" lvl="0" indent="0" algn="just" rtl="1" fontAlgn="base">
              <a:lnSpc>
                <a:spcPct val="115000"/>
              </a:lnSpc>
              <a:spcBef>
                <a:spcPts val="0"/>
              </a:spcBef>
              <a:buNone/>
            </a:pPr>
            <a:r>
              <a:rPr lang="ar-KW" sz="2400" dirty="0">
                <a:solidFill>
                  <a:schemeClr val="tx2"/>
                </a:solidFill>
                <a:ea typeface="Calibri"/>
                <a:cs typeface="mohammad bold art 1" pitchFamily="2" charset="-78"/>
              </a:rPr>
              <a:t>« تصدر الهيئة شروط وقواعد إصدار الأسهم الممتازة وتحويلها إلى أسهم عادية وشروط إجراءات استهلاكها من قبل الشركة، كما تصدر الهيئة شروط وقواعد تداول الأسهم الممتازة. »</a:t>
            </a:r>
          </a:p>
          <a:p>
            <a:pPr marL="0" lvl="0" indent="0" algn="just" rtl="1" fontAlgn="base">
              <a:lnSpc>
                <a:spcPct val="115000"/>
              </a:lnSpc>
              <a:spcBef>
                <a:spcPts val="0"/>
              </a:spcBef>
              <a:buNone/>
            </a:pPr>
            <a:endParaRPr lang="ar-KW" sz="2400" dirty="0" smtClean="0">
              <a:solidFill>
                <a:schemeClr val="tx2"/>
              </a:solidFill>
              <a:ea typeface="Calibri"/>
              <a:cs typeface="mohammad bold art 1" pitchFamily="2" charset="-78"/>
            </a:endParaRPr>
          </a:p>
          <a:p>
            <a:pPr marL="0" lvl="0" indent="0" algn="just" rtl="1" fontAlgn="base">
              <a:lnSpc>
                <a:spcPct val="115000"/>
              </a:lnSpc>
              <a:spcBef>
                <a:spcPts val="0"/>
              </a:spcBef>
              <a:buNone/>
            </a:pPr>
            <a:r>
              <a:rPr lang="ar-KW" sz="2400" b="1" u="sng" dirty="0">
                <a:solidFill>
                  <a:schemeClr val="tx2"/>
                </a:solidFill>
                <a:ea typeface="Calibri"/>
                <a:cs typeface="mohammad bold art 1" pitchFamily="2" charset="-78"/>
              </a:rPr>
              <a:t>نصّت المادة (3) من القانون رقم 97 لسنة 2013 على ما يلي</a:t>
            </a:r>
            <a:r>
              <a:rPr lang="ar-KW" sz="2400" b="1" u="sng" dirty="0" smtClean="0">
                <a:solidFill>
                  <a:schemeClr val="tx2"/>
                </a:solidFill>
                <a:ea typeface="Calibri"/>
                <a:cs typeface="mohammad bold art 1" pitchFamily="2" charset="-78"/>
              </a:rPr>
              <a:t>:</a:t>
            </a:r>
          </a:p>
          <a:p>
            <a:pPr marL="0" lvl="0" indent="0" algn="just" rtl="1" fontAlgn="base">
              <a:lnSpc>
                <a:spcPct val="115000"/>
              </a:lnSpc>
              <a:spcBef>
                <a:spcPts val="0"/>
              </a:spcBef>
              <a:buNone/>
            </a:pPr>
            <a:r>
              <a:rPr lang="ar-KW" sz="2400" dirty="0" smtClean="0">
                <a:solidFill>
                  <a:schemeClr val="tx2"/>
                </a:solidFill>
                <a:ea typeface="Calibri"/>
                <a:cs typeface="mohammad bold art 1" pitchFamily="2" charset="-78"/>
              </a:rPr>
              <a:t>« تُصدر </a:t>
            </a:r>
            <a:r>
              <a:rPr lang="ar-KW" sz="2400" dirty="0">
                <a:solidFill>
                  <a:schemeClr val="tx2"/>
                </a:solidFill>
                <a:ea typeface="Calibri"/>
                <a:cs typeface="mohammad bold art 1" pitchFamily="2" charset="-78"/>
              </a:rPr>
              <a:t>الجهات الرقابية </a:t>
            </a:r>
            <a:r>
              <a:rPr lang="ar-KW" sz="2400" dirty="0" smtClean="0">
                <a:solidFill>
                  <a:schemeClr val="tx2"/>
                </a:solidFill>
                <a:ea typeface="Calibri"/>
                <a:cs typeface="mohammad bold art 1" pitchFamily="2" charset="-78"/>
              </a:rPr>
              <a:t>الأخرى – خلال المدة المذكورة – القرارات </a:t>
            </a:r>
            <a:r>
              <a:rPr lang="ar-KW" sz="2400" dirty="0">
                <a:solidFill>
                  <a:schemeClr val="tx2"/>
                </a:solidFill>
                <a:ea typeface="Calibri"/>
                <a:cs typeface="mohammad bold art 1" pitchFamily="2" charset="-78"/>
              </a:rPr>
              <a:t>المنوط بها إصدارها وفقاً لأحكام هذا القانون</a:t>
            </a:r>
            <a:r>
              <a:rPr lang="ar-KW" sz="2400" dirty="0" smtClean="0">
                <a:solidFill>
                  <a:schemeClr val="tx2"/>
                </a:solidFill>
                <a:ea typeface="Calibri"/>
                <a:cs typeface="mohammad bold art 1" pitchFamily="2" charset="-78"/>
              </a:rPr>
              <a:t>. »</a:t>
            </a:r>
          </a:p>
          <a:p>
            <a:pPr marL="0" lvl="0" indent="0" algn="just" rtl="1" fontAlgn="base">
              <a:lnSpc>
                <a:spcPct val="115000"/>
              </a:lnSpc>
              <a:spcBef>
                <a:spcPts val="0"/>
              </a:spcBef>
              <a:buNone/>
            </a:pPr>
            <a:endParaRPr lang="en-US" sz="2400" dirty="0">
              <a:solidFill>
                <a:schemeClr val="tx2"/>
              </a:solidFill>
              <a:ea typeface="Calibri"/>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4</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08715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400" dirty="0">
                <a:solidFill>
                  <a:schemeClr val="tx2"/>
                </a:solidFill>
                <a:latin typeface="Sakkal Majalla" pitchFamily="2" charset="-78"/>
                <a:cs typeface="mohammad bold art 1" pitchFamily="2" charset="-78"/>
              </a:rPr>
              <a:t>تعيين مكتب استشاري عالمي</a:t>
            </a:r>
            <a:endParaRPr lang="en-US" sz="34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r" rtl="1" fontAlgn="base">
              <a:spcBef>
                <a:spcPct val="0"/>
              </a:spcBef>
              <a:spcAft>
                <a:spcPts val="600"/>
              </a:spcAft>
              <a:buNone/>
            </a:pPr>
            <a:r>
              <a:rPr lang="ar-KW" sz="2400" b="1" u="sng" dirty="0" smtClean="0">
                <a:solidFill>
                  <a:schemeClr val="tx2"/>
                </a:solidFill>
                <a:cs typeface="mohammad bold art 1" pitchFamily="2" charset="-78"/>
              </a:rPr>
              <a:t>طلب </a:t>
            </a:r>
            <a:r>
              <a:rPr lang="ar-KW" sz="2400" b="1" u="sng" dirty="0">
                <a:solidFill>
                  <a:schemeClr val="tx2"/>
                </a:solidFill>
                <a:cs typeface="mohammad bold art 1" pitchFamily="2" charset="-78"/>
              </a:rPr>
              <a:t>استدراج </a:t>
            </a:r>
            <a:r>
              <a:rPr lang="ar-KW" sz="2400" b="1" u="sng" dirty="0" smtClean="0">
                <a:solidFill>
                  <a:schemeClr val="tx2"/>
                </a:solidFill>
                <a:cs typeface="mohammad bold art 1" pitchFamily="2" charset="-78"/>
              </a:rPr>
              <a:t>العروض</a:t>
            </a:r>
            <a:r>
              <a:rPr lang="ar-KW" sz="2400" b="1" u="sng" dirty="0">
                <a:solidFill>
                  <a:schemeClr val="tx2"/>
                </a:solidFill>
                <a:cs typeface="mohammad bold art 1" pitchFamily="2" charset="-78"/>
              </a:rPr>
              <a:t>:</a:t>
            </a:r>
          </a:p>
          <a:p>
            <a:pPr marL="0" lvl="0" indent="0" algn="just" rtl="1" fontAlgn="base">
              <a:lnSpc>
                <a:spcPct val="115000"/>
              </a:lnSpc>
              <a:spcBef>
                <a:spcPts val="0"/>
              </a:spcBef>
              <a:buNone/>
            </a:pPr>
            <a:r>
              <a:rPr lang="ar-KW" sz="2400" dirty="0" smtClean="0">
                <a:solidFill>
                  <a:schemeClr val="tx2"/>
                </a:solidFill>
                <a:ea typeface="Calibri"/>
                <a:cs typeface="mohammad bold art 1" pitchFamily="2" charset="-78"/>
              </a:rPr>
              <a:t>قامت الهيئة بإعداد " طلب </a:t>
            </a:r>
            <a:r>
              <a:rPr lang="ar-KW" sz="2400" dirty="0">
                <a:solidFill>
                  <a:schemeClr val="tx2"/>
                </a:solidFill>
                <a:ea typeface="Calibri"/>
                <a:cs typeface="mohammad bold art 1" pitchFamily="2" charset="-78"/>
              </a:rPr>
              <a:t>استدراج عرض خدمات </a:t>
            </a:r>
            <a:r>
              <a:rPr lang="ar-KW" sz="2400" dirty="0" smtClean="0">
                <a:solidFill>
                  <a:schemeClr val="tx2"/>
                </a:solidFill>
                <a:ea typeface="Calibri"/>
                <a:cs typeface="mohammad bold art 1" pitchFamily="2" charset="-78"/>
              </a:rPr>
              <a:t>استشارية</a:t>
            </a:r>
            <a:r>
              <a:rPr lang="ar-KW" sz="2400" dirty="0">
                <a:solidFill>
                  <a:schemeClr val="tx2"/>
                </a:solidFill>
                <a:ea typeface="Calibri"/>
                <a:cs typeface="mohammad bold art 1" pitchFamily="2" charset="-78"/>
              </a:rPr>
              <a:t> (</a:t>
            </a:r>
            <a:r>
              <a:rPr lang="en-US" sz="2400" dirty="0">
                <a:solidFill>
                  <a:schemeClr val="tx2"/>
                </a:solidFill>
                <a:ea typeface="Calibri"/>
                <a:cs typeface="mohammad bold art 1" pitchFamily="2" charset="-78"/>
              </a:rPr>
              <a:t>RFP</a:t>
            </a:r>
            <a:r>
              <a:rPr lang="ar-KW" sz="2400" dirty="0">
                <a:solidFill>
                  <a:schemeClr val="tx2"/>
                </a:solidFill>
                <a:ea typeface="Calibri"/>
                <a:cs typeface="mohammad bold art 1" pitchFamily="2" charset="-78"/>
              </a:rPr>
              <a:t>)</a:t>
            </a:r>
            <a:r>
              <a:rPr lang="ar-KW" sz="2400" dirty="0" smtClean="0">
                <a:solidFill>
                  <a:schemeClr val="tx2"/>
                </a:solidFill>
                <a:ea typeface="Calibri"/>
                <a:cs typeface="mohammad bold art 1" pitchFamily="2" charset="-78"/>
              </a:rPr>
              <a:t> " وتم </a:t>
            </a:r>
            <a:r>
              <a:rPr lang="ar-KW" sz="2400" dirty="0">
                <a:solidFill>
                  <a:schemeClr val="tx2"/>
                </a:solidFill>
                <a:ea typeface="Calibri"/>
                <a:cs typeface="mohammad bold art 1" pitchFamily="2" charset="-78"/>
              </a:rPr>
              <a:t>توجيهه إلى عدد من المكاتب الاستشارية </a:t>
            </a:r>
            <a:r>
              <a:rPr lang="ar-KW" sz="2400" dirty="0" smtClean="0">
                <a:solidFill>
                  <a:schemeClr val="tx2"/>
                </a:solidFill>
                <a:ea typeface="Calibri"/>
                <a:cs typeface="mohammad bold art 1" pitchFamily="2" charset="-78"/>
              </a:rPr>
              <a:t>العالمية.</a:t>
            </a:r>
          </a:p>
          <a:p>
            <a:pPr marL="0" lvl="0" indent="0" algn="just" rtl="1" fontAlgn="base">
              <a:lnSpc>
                <a:spcPct val="115000"/>
              </a:lnSpc>
              <a:spcBef>
                <a:spcPts val="0"/>
              </a:spcBef>
              <a:buNone/>
            </a:pPr>
            <a:endParaRPr lang="ar-KW" sz="2400" dirty="0" smtClean="0">
              <a:solidFill>
                <a:schemeClr val="tx2"/>
              </a:solidFill>
              <a:ea typeface="Calibri"/>
              <a:cs typeface="mohammad bold art 1" pitchFamily="2" charset="-78"/>
            </a:endParaRPr>
          </a:p>
          <a:p>
            <a:pPr marL="0" lvl="0" indent="0" algn="just" rtl="1" fontAlgn="base">
              <a:lnSpc>
                <a:spcPct val="115000"/>
              </a:lnSpc>
              <a:spcBef>
                <a:spcPts val="0"/>
              </a:spcBef>
              <a:buNone/>
            </a:pPr>
            <a:r>
              <a:rPr lang="ar-KW" sz="2400" b="1" u="sng" dirty="0" smtClean="0">
                <a:solidFill>
                  <a:schemeClr val="tx2"/>
                </a:solidFill>
                <a:ea typeface="Calibri"/>
                <a:cs typeface="mohammad bold art 1" pitchFamily="2" charset="-78"/>
              </a:rPr>
              <a:t>اختيار المكتب الاستشاري:</a:t>
            </a:r>
          </a:p>
          <a:p>
            <a:pPr marL="0" lvl="0" indent="0" algn="just" rtl="1" fontAlgn="base">
              <a:lnSpc>
                <a:spcPct val="115000"/>
              </a:lnSpc>
              <a:spcBef>
                <a:spcPts val="0"/>
              </a:spcBef>
              <a:buNone/>
            </a:pPr>
            <a:r>
              <a:rPr lang="ar-KW" sz="2400" dirty="0">
                <a:solidFill>
                  <a:schemeClr val="tx2"/>
                </a:solidFill>
                <a:ea typeface="Calibri"/>
                <a:cs typeface="mohammad bold art 1" pitchFamily="2" charset="-78"/>
              </a:rPr>
              <a:t>تم استلام </a:t>
            </a:r>
            <a:r>
              <a:rPr lang="ar-KW" sz="2400" dirty="0" smtClean="0">
                <a:solidFill>
                  <a:schemeClr val="tx2"/>
                </a:solidFill>
                <a:ea typeface="Calibri"/>
                <a:cs typeface="mohammad bold art 1" pitchFamily="2" charset="-78"/>
              </a:rPr>
              <a:t>عدة </a:t>
            </a:r>
            <a:r>
              <a:rPr lang="ar-KW" sz="2400" dirty="0">
                <a:solidFill>
                  <a:schemeClr val="tx2"/>
                </a:solidFill>
                <a:ea typeface="Calibri"/>
                <a:cs typeface="mohammad bold art 1" pitchFamily="2" charset="-78"/>
              </a:rPr>
              <a:t>عروض قامت "اللجنة الفنية لفحص العروض" بدراستها ومراجعتها بالتعاون مع </a:t>
            </a:r>
            <a:r>
              <a:rPr lang="ar-KW" sz="2400" dirty="0" smtClean="0">
                <a:solidFill>
                  <a:schemeClr val="tx2"/>
                </a:solidFill>
                <a:ea typeface="Calibri"/>
                <a:cs typeface="mohammad bold art 1" pitchFamily="2" charset="-78"/>
              </a:rPr>
              <a:t>الإدارة المختصة، </a:t>
            </a:r>
            <a:r>
              <a:rPr lang="ar-KW" sz="2400" dirty="0">
                <a:solidFill>
                  <a:schemeClr val="tx2"/>
                </a:solidFill>
                <a:ea typeface="Calibri"/>
                <a:cs typeface="mohammad bold art 1" pitchFamily="2" charset="-78"/>
              </a:rPr>
              <a:t>ووقع الاختيار على شركة برايس ووتر هاوس </a:t>
            </a:r>
            <a:r>
              <a:rPr lang="ar-KW" sz="2400" dirty="0" smtClean="0">
                <a:solidFill>
                  <a:schemeClr val="tx2"/>
                </a:solidFill>
                <a:ea typeface="Calibri"/>
                <a:cs typeface="mohammad bold art 1" pitchFamily="2" charset="-78"/>
              </a:rPr>
              <a:t>كوبرز (</a:t>
            </a:r>
            <a:r>
              <a:rPr lang="en-US" sz="2400" dirty="0" smtClean="0">
                <a:solidFill>
                  <a:schemeClr val="tx2"/>
                </a:solidFill>
                <a:ea typeface="Calibri"/>
                <a:cs typeface="mohammad bold art 1" pitchFamily="2" charset="-78"/>
              </a:rPr>
              <a:t>PWC</a:t>
            </a:r>
            <a:r>
              <a:rPr lang="ar-KW" sz="2400" dirty="0" smtClean="0">
                <a:solidFill>
                  <a:schemeClr val="tx2"/>
                </a:solidFill>
                <a:ea typeface="Calibri"/>
                <a:cs typeface="mohammad bold art 1" pitchFamily="2" charset="-78"/>
              </a:rPr>
              <a:t>).</a:t>
            </a:r>
            <a:endParaRPr lang="en-US" sz="2400" dirty="0">
              <a:solidFill>
                <a:schemeClr val="tx2"/>
              </a:solidFill>
              <a:ea typeface="Calibri"/>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5</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65923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dirty="0">
                <a:solidFill>
                  <a:schemeClr val="tx2"/>
                </a:solidFill>
                <a:latin typeface="Sakkal Majalla" pitchFamily="2" charset="-78"/>
                <a:cs typeface="mohammad bold art 1" pitchFamily="2" charset="-78"/>
              </a:rPr>
              <a:t>منهجية </a:t>
            </a:r>
            <a:r>
              <a:rPr lang="ar-KW" sz="3600" dirty="0" smtClean="0">
                <a:solidFill>
                  <a:schemeClr val="tx2"/>
                </a:solidFill>
                <a:latin typeface="Sakkal Majalla" pitchFamily="2" charset="-78"/>
                <a:cs typeface="mohammad bold art 1" pitchFamily="2" charset="-78"/>
              </a:rPr>
              <a:t>العمل </a:t>
            </a:r>
            <a:r>
              <a:rPr lang="ar-KW" sz="3600" b="1" dirty="0" smtClean="0">
                <a:solidFill>
                  <a:schemeClr val="tx2"/>
                </a:solidFill>
                <a:latin typeface="Sakkal Majalla" pitchFamily="2" charset="-78"/>
                <a:cs typeface="mohammad bold art 1" pitchFamily="2" charset="-78"/>
              </a:rPr>
              <a:t>(</a:t>
            </a:r>
            <a:r>
              <a:rPr lang="en-US" sz="3600" b="1" dirty="0" smtClean="0">
                <a:solidFill>
                  <a:schemeClr val="tx2"/>
                </a:solidFill>
                <a:latin typeface="Sakkal Majalla" pitchFamily="2" charset="-78"/>
                <a:cs typeface="mohammad bold art 1" pitchFamily="2" charset="-78"/>
              </a:rPr>
              <a:t>Methodology</a:t>
            </a:r>
            <a:r>
              <a:rPr lang="ar-KW" sz="3600" b="1" dirty="0" smtClean="0">
                <a:solidFill>
                  <a:schemeClr val="tx2"/>
                </a:solidFill>
                <a:latin typeface="Sakkal Majalla" pitchFamily="2" charset="-78"/>
                <a:cs typeface="mohammad bold art 1" pitchFamily="2" charset="-78"/>
              </a:rPr>
              <a:t>)</a:t>
            </a:r>
            <a:endParaRPr lang="en-US" sz="36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6</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3152470175"/>
              </p:ext>
            </p:extLst>
          </p:nvPr>
        </p:nvGraphicFramePr>
        <p:xfrm>
          <a:off x="457200" y="1600200"/>
          <a:ext cx="8229600" cy="4037595"/>
        </p:xfrm>
        <a:graphic>
          <a:graphicData uri="http://schemas.openxmlformats.org/drawingml/2006/table">
            <a:tbl>
              <a:tblPr rtl="1" bandCol="1">
                <a:tableStyleId>{69CF1AB2-1976-4502-BF36-3FF5EA218861}</a:tableStyleId>
              </a:tblPr>
              <a:tblGrid>
                <a:gridCol w="2360142"/>
                <a:gridCol w="5869458"/>
              </a:tblGrid>
              <a:tr h="848635">
                <a:tc>
                  <a:txBody>
                    <a:bodyPr/>
                    <a:lstStyle/>
                    <a:p>
                      <a:pPr rtl="1"/>
                      <a:r>
                        <a:rPr lang="ar-KW" dirty="0" smtClean="0">
                          <a:cs typeface="mohammad bold art 1" pitchFamily="2" charset="-78"/>
                        </a:rPr>
                        <a:t>تحـليل الفـــجوات</a:t>
                      </a:r>
                    </a:p>
                    <a:p>
                      <a:pPr rtl="1"/>
                      <a:r>
                        <a:rPr lang="ar-KW" dirty="0" smtClean="0">
                          <a:cs typeface="mohammad bold art 1" pitchFamily="2" charset="-78"/>
                        </a:rPr>
                        <a:t>(</a:t>
                      </a:r>
                      <a:r>
                        <a:rPr lang="en-US" dirty="0" smtClean="0">
                          <a:cs typeface="mohammad bold art 1" pitchFamily="2" charset="-78"/>
                        </a:rPr>
                        <a:t>Gap Analysis</a:t>
                      </a:r>
                      <a:r>
                        <a:rPr lang="ar-KW" dirty="0" smtClean="0">
                          <a:cs typeface="mohammad bold art 1" pitchFamily="2" charset="-78"/>
                        </a:rPr>
                        <a:t>)</a:t>
                      </a:r>
                      <a:endParaRPr lang="ar-KW" dirty="0">
                        <a:cs typeface="mohammad bold art 1" pitchFamily="2" charset="-78"/>
                      </a:endParaRPr>
                    </a:p>
                  </a:txBody>
                  <a:tcPr anchor="ctr"/>
                </a:tc>
                <a:tc>
                  <a:txBody>
                    <a:bodyPr/>
                    <a:lstStyle/>
                    <a:p>
                      <a:pPr marL="285750" indent="-285750" algn="just" rtl="1">
                        <a:buFont typeface="Arial" pitchFamily="34" charset="0"/>
                        <a:buChar char="•"/>
                      </a:pPr>
                      <a:r>
                        <a:rPr lang="ar-KW" baseline="0" dirty="0" smtClean="0">
                          <a:cs typeface="mohammad bold art 1" pitchFamily="2" charset="-78"/>
                        </a:rPr>
                        <a:t>تحليل الفجوات الخاصة بالقواعد واللوائح الحالية في دولة الكويت فيما يتعلق بموضوع القواعد.</a:t>
                      </a:r>
                      <a:endParaRPr lang="ar-KW" dirty="0">
                        <a:cs typeface="mohammad bold art 1" pitchFamily="2" charset="-78"/>
                      </a:endParaRPr>
                    </a:p>
                  </a:txBody>
                  <a:tcPr/>
                </a:tc>
              </a:tr>
              <a:tr h="848635">
                <a:tc>
                  <a:txBody>
                    <a:bodyPr/>
                    <a:lstStyle/>
                    <a:p>
                      <a:pPr rtl="1"/>
                      <a:r>
                        <a:rPr lang="ar-KW" dirty="0" smtClean="0">
                          <a:cs typeface="mohammad bold art 1" pitchFamily="2" charset="-78"/>
                        </a:rPr>
                        <a:t>صــياغة القواعد (</a:t>
                      </a:r>
                      <a:r>
                        <a:rPr lang="en-US" dirty="0" smtClean="0">
                          <a:cs typeface="mohammad bold art 1" pitchFamily="2" charset="-78"/>
                        </a:rPr>
                        <a:t>Drafting Regulations</a:t>
                      </a:r>
                      <a:r>
                        <a:rPr lang="ar-KW" dirty="0" smtClean="0">
                          <a:cs typeface="mohammad bold art 1" pitchFamily="2" charset="-78"/>
                        </a:rPr>
                        <a:t>)</a:t>
                      </a:r>
                      <a:endParaRPr lang="ar-KW" dirty="0">
                        <a:cs typeface="mohammad bold art 1" pitchFamily="2" charset="-78"/>
                      </a:endParaRPr>
                    </a:p>
                  </a:txBody>
                  <a:tcPr anchor="ctr"/>
                </a:tc>
                <a:tc>
                  <a:txBody>
                    <a:bodyPr/>
                    <a:lstStyle/>
                    <a:p>
                      <a:pPr marL="285750" indent="-285750" algn="just" rtl="1">
                        <a:buFont typeface="Arial" pitchFamily="34" charset="0"/>
                        <a:buChar char="•"/>
                      </a:pPr>
                      <a:r>
                        <a:rPr lang="ar-KW" dirty="0" smtClean="0">
                          <a:cs typeface="mohammad bold art 1" pitchFamily="2" charset="-78"/>
                        </a:rPr>
                        <a:t>صياغة مجموعة مقترحة من القواعد في ضوء قانون الشركات وقانون هيئة أسواق المال رقم 7 لسنة 2010 ولائحته التنفيذية.</a:t>
                      </a:r>
                      <a:endParaRPr lang="ar-KW" dirty="0">
                        <a:cs typeface="mohammad bold art 1" pitchFamily="2" charset="-78"/>
                      </a:endParaRPr>
                    </a:p>
                  </a:txBody>
                  <a:tcPr/>
                </a:tc>
              </a:tr>
              <a:tr h="851610">
                <a:tc>
                  <a:txBody>
                    <a:bodyPr/>
                    <a:lstStyle/>
                    <a:p>
                      <a:pPr rtl="1"/>
                      <a:r>
                        <a:rPr lang="ar-KW" dirty="0" smtClean="0">
                          <a:cs typeface="mohammad bold art 1" pitchFamily="2" charset="-78"/>
                        </a:rPr>
                        <a:t>استطلاع الرأي (</a:t>
                      </a:r>
                      <a:r>
                        <a:rPr lang="en-US" dirty="0" smtClean="0">
                          <a:cs typeface="mohammad bold art 1" pitchFamily="2" charset="-78"/>
                        </a:rPr>
                        <a:t>Exposure Draft</a:t>
                      </a:r>
                      <a:r>
                        <a:rPr lang="ar-KW" dirty="0" smtClean="0">
                          <a:cs typeface="mohammad bold art 1" pitchFamily="2" charset="-78"/>
                        </a:rPr>
                        <a:t>)</a:t>
                      </a:r>
                      <a:endParaRPr lang="ar-KW" dirty="0">
                        <a:cs typeface="mohammad bold art 1" pitchFamily="2" charset="-78"/>
                      </a:endParaRPr>
                    </a:p>
                  </a:txBody>
                  <a:tcPr anchor="ctr"/>
                </a:tc>
                <a:tc>
                  <a:txBody>
                    <a:bodyPr/>
                    <a:lstStyle/>
                    <a:p>
                      <a:pPr marL="285750" indent="-285750" algn="just" rtl="1">
                        <a:buFont typeface="Arial" pitchFamily="34" charset="0"/>
                        <a:buChar char="•"/>
                      </a:pPr>
                      <a:r>
                        <a:rPr lang="ar-KW" dirty="0" smtClean="0">
                          <a:cs typeface="mohammad bold art 1" pitchFamily="2" charset="-78"/>
                        </a:rPr>
                        <a:t>عرض محدود لمسودة القواعد على عدد من الجهات الخارجية لتقديم آرائهم حول المسودة المقترحة.</a:t>
                      </a:r>
                    </a:p>
                  </a:txBody>
                  <a:tcPr/>
                </a:tc>
              </a:tr>
              <a:tr h="848635">
                <a:tc>
                  <a:txBody>
                    <a:bodyPr/>
                    <a:lstStyle/>
                    <a:p>
                      <a:pPr rtl="1"/>
                      <a:r>
                        <a:rPr lang="ar-KW" dirty="0" smtClean="0">
                          <a:cs typeface="mohammad bold art 1" pitchFamily="2" charset="-78"/>
                        </a:rPr>
                        <a:t>إعــــداد داخـــلي (</a:t>
                      </a:r>
                      <a:r>
                        <a:rPr lang="en-US" dirty="0" smtClean="0">
                          <a:cs typeface="mohammad bold art 1" pitchFamily="2" charset="-78"/>
                        </a:rPr>
                        <a:t>Internal Preparation</a:t>
                      </a:r>
                      <a:r>
                        <a:rPr lang="ar-KW" dirty="0" smtClean="0">
                          <a:cs typeface="mohammad bold art 1" pitchFamily="2" charset="-78"/>
                        </a:rPr>
                        <a:t>)</a:t>
                      </a:r>
                      <a:endParaRPr lang="ar-KW" dirty="0">
                        <a:cs typeface="mohammad bold art 1" pitchFamily="2" charset="-78"/>
                      </a:endParaRPr>
                    </a:p>
                  </a:txBody>
                  <a:tcPr anchor="ctr"/>
                </a:tc>
                <a:tc>
                  <a:txBody>
                    <a:bodyPr/>
                    <a:lstStyle/>
                    <a:p>
                      <a:pPr marL="285750" indent="-285750" algn="just" rtl="1">
                        <a:buFont typeface="Arial" pitchFamily="34" charset="0"/>
                        <a:buChar char="•"/>
                      </a:pPr>
                      <a:r>
                        <a:rPr lang="ar-KW" dirty="0" smtClean="0">
                          <a:cs typeface="mohammad bold art 1" pitchFamily="2" charset="-78"/>
                        </a:rPr>
                        <a:t>إعداد وتقديم خطة تواصل ومواد تدريبية بالإضافة إلى تدريب موظفي هيئة اسواق المال حول القواعد</a:t>
                      </a:r>
                      <a:r>
                        <a:rPr lang="ar-KW" baseline="0" dirty="0" smtClean="0">
                          <a:cs typeface="mohammad bold art 1" pitchFamily="2" charset="-78"/>
                        </a:rPr>
                        <a:t> الجديدة</a:t>
                      </a:r>
                      <a:r>
                        <a:rPr lang="ar-KW" dirty="0" smtClean="0">
                          <a:cs typeface="mohammad bold art 1" pitchFamily="2" charset="-78"/>
                        </a:rPr>
                        <a:t>. </a:t>
                      </a:r>
                      <a:endParaRPr lang="ar-KW" dirty="0">
                        <a:cs typeface="mohammad bold art 1" pitchFamily="2" charset="-78"/>
                      </a:endParaRPr>
                    </a:p>
                  </a:txBody>
                  <a:tcPr/>
                </a:tc>
              </a:tr>
              <a:tr h="627942">
                <a:tc>
                  <a:txBody>
                    <a:bodyPr/>
                    <a:lstStyle/>
                    <a:p>
                      <a:pPr rtl="1"/>
                      <a:r>
                        <a:rPr lang="ar-KW" dirty="0" smtClean="0">
                          <a:cs typeface="mohammad bold art 1" pitchFamily="2" charset="-78"/>
                        </a:rPr>
                        <a:t>تقـــديم خـــارجــي</a:t>
                      </a:r>
                      <a:r>
                        <a:rPr lang="ar-KW" baseline="0" dirty="0" smtClean="0">
                          <a:cs typeface="mohammad bold art 1" pitchFamily="2" charset="-78"/>
                        </a:rPr>
                        <a:t> (</a:t>
                      </a:r>
                      <a:r>
                        <a:rPr lang="en-US" baseline="0" dirty="0" smtClean="0">
                          <a:cs typeface="mohammad bold art 1" pitchFamily="2" charset="-78"/>
                        </a:rPr>
                        <a:t>External Introduction</a:t>
                      </a:r>
                      <a:r>
                        <a:rPr lang="ar-KW" baseline="0" dirty="0" smtClean="0">
                          <a:cs typeface="mohammad bold art 1" pitchFamily="2" charset="-78"/>
                        </a:rPr>
                        <a:t>)</a:t>
                      </a:r>
                      <a:endParaRPr lang="ar-KW" dirty="0">
                        <a:cs typeface="mohammad bold art 1" pitchFamily="2" charset="-78"/>
                      </a:endParaRPr>
                    </a:p>
                  </a:txBody>
                  <a:tcPr anchor="ctr"/>
                </a:tc>
                <a:tc>
                  <a:txBody>
                    <a:bodyPr/>
                    <a:lstStyle/>
                    <a:p>
                      <a:pPr marL="285750" indent="-285750" algn="just" rtl="1">
                        <a:buFont typeface="Arial" pitchFamily="34" charset="0"/>
                        <a:buChar char="•"/>
                      </a:pPr>
                      <a:r>
                        <a:rPr lang="ar-KW" dirty="0" smtClean="0">
                          <a:cs typeface="mohammad bold art 1" pitchFamily="2" charset="-78"/>
                        </a:rPr>
                        <a:t>مساندة هيئة أسواق المال في إعداد المستندات وخطة التواصل اللازمة للأطراف المعنية الخارجية.</a:t>
                      </a:r>
                      <a:endParaRPr lang="ar-KW" dirty="0">
                        <a:cs typeface="mohammad bold art 1" pitchFamily="2" charset="-78"/>
                      </a:endParaRPr>
                    </a:p>
                  </a:txBody>
                  <a:tcPr/>
                </a:tc>
              </a:tr>
            </a:tbl>
          </a:graphicData>
        </a:graphic>
      </p:graphicFrame>
    </p:spTree>
    <p:extLst>
      <p:ext uri="{BB962C8B-B14F-4D97-AF65-F5344CB8AC3E}">
        <p14:creationId xmlns:p14="http://schemas.microsoft.com/office/powerpoint/2010/main" val="24662203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9672" y="2463031"/>
            <a:ext cx="6984776" cy="1974081"/>
          </a:xfrm>
        </p:spPr>
        <p:txBody>
          <a:bodyPr>
            <a:normAutofit/>
          </a:bodyPr>
          <a:lstStyle/>
          <a:p>
            <a:pPr rtl="1"/>
            <a:r>
              <a:rPr lang="ar-KW" sz="6600" dirty="0">
                <a:solidFill>
                  <a:srgbClr val="1F497D"/>
                </a:solidFill>
                <a:cs typeface="mohammad bold art 1" pitchFamily="2" charset="-78"/>
              </a:rPr>
              <a:t>نطاق </a:t>
            </a:r>
            <a:r>
              <a:rPr lang="ar-KW" sz="6600" dirty="0" smtClean="0">
                <a:solidFill>
                  <a:srgbClr val="1F497D"/>
                </a:solidFill>
                <a:cs typeface="mohammad bold art 1" pitchFamily="2" charset="-78"/>
              </a:rPr>
              <a:t>التطبيق</a:t>
            </a:r>
            <a:endParaRPr lang="ar-KW" sz="6600" dirty="0">
              <a:solidFill>
                <a:srgbClr val="1F497D"/>
              </a:solidFill>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28374690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dirty="0">
                <a:solidFill>
                  <a:schemeClr val="tx2"/>
                </a:solidFill>
                <a:latin typeface="Sakkal Majalla" pitchFamily="2" charset="-78"/>
                <a:cs typeface="mohammad bold art 1" pitchFamily="2" charset="-78"/>
              </a:rPr>
              <a:t>نطاق التطبيق</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lvl="0" algn="just" rtl="1" fontAlgn="base">
              <a:spcAft>
                <a:spcPct val="0"/>
              </a:spcAft>
              <a:buFont typeface="Arial" charset="0"/>
              <a:buChar char="•"/>
            </a:pPr>
            <a:endParaRPr lang="ar-KW" sz="2400" dirty="0" smtClean="0">
              <a:solidFill>
                <a:schemeClr val="tx2"/>
              </a:solidFill>
              <a:cs typeface="mohammad bold art 1" pitchFamily="2" charset="-78"/>
            </a:endParaRPr>
          </a:p>
          <a:p>
            <a:pPr lvl="0" algn="just" rtl="1" fontAlgn="base">
              <a:spcAft>
                <a:spcPct val="0"/>
              </a:spcAft>
              <a:buFont typeface="Arial" charset="0"/>
              <a:buChar char="•"/>
            </a:pPr>
            <a:r>
              <a:rPr lang="ar-KW" sz="2400" dirty="0">
                <a:solidFill>
                  <a:schemeClr val="tx2"/>
                </a:solidFill>
                <a:cs typeface="mohammad bold art 1" pitchFamily="2" charset="-78"/>
              </a:rPr>
              <a:t>تم إصدار هذه القواعد لتنظيم إصدار وتداول وتحويل واسترداد الأسهم الممتازة وحقوق حاملي الأسهم الممتازة والالتزامات المستمرة وشروط </a:t>
            </a:r>
            <a:r>
              <a:rPr lang="ar-KW" sz="2400" dirty="0" smtClean="0">
                <a:solidFill>
                  <a:schemeClr val="tx2"/>
                </a:solidFill>
                <a:cs typeface="mohammad bold art 1" pitchFamily="2" charset="-78"/>
              </a:rPr>
              <a:t>الإفصاح.</a:t>
            </a:r>
            <a:endParaRPr lang="ar-KW" sz="2400" dirty="0">
              <a:solidFill>
                <a:schemeClr val="tx2"/>
              </a:solidFill>
              <a:cs typeface="mohammad bold art 1" pitchFamily="2" charset="-78"/>
            </a:endParaRPr>
          </a:p>
          <a:p>
            <a:pPr lvl="0" algn="just" rtl="1" fontAlgn="base">
              <a:spcAft>
                <a:spcPct val="0"/>
              </a:spcAft>
              <a:buFont typeface="Arial" charset="0"/>
              <a:buChar char="•"/>
            </a:pPr>
            <a:endParaRPr lang="ar-KW" sz="2400" dirty="0" smtClean="0">
              <a:solidFill>
                <a:schemeClr val="tx2"/>
              </a:solidFill>
              <a:cs typeface="mohammad bold art 1" pitchFamily="2" charset="-78"/>
            </a:endParaRPr>
          </a:p>
          <a:p>
            <a:pPr lvl="0" algn="just" rtl="1" fontAlgn="base">
              <a:spcAft>
                <a:spcPct val="0"/>
              </a:spcAft>
              <a:buFont typeface="Arial" charset="0"/>
              <a:buChar char="•"/>
            </a:pPr>
            <a:r>
              <a:rPr lang="ar-KW" sz="2400" dirty="0" smtClean="0">
                <a:solidFill>
                  <a:schemeClr val="tx2"/>
                </a:solidFill>
                <a:cs typeface="mohammad bold art 1" pitchFamily="2" charset="-78"/>
              </a:rPr>
              <a:t>تسري القواعد </a:t>
            </a:r>
            <a:r>
              <a:rPr lang="ar-KW" sz="2400" dirty="0">
                <a:solidFill>
                  <a:schemeClr val="tx2"/>
                </a:solidFill>
                <a:cs typeface="mohammad bold art 1" pitchFamily="2" charset="-78"/>
              </a:rPr>
              <a:t>على الأسهم الممتازة الصادرة من قبل الشركات المساهمة العامة والمقفلة كما </a:t>
            </a:r>
            <a:r>
              <a:rPr lang="ar-KW" sz="2400" dirty="0" smtClean="0">
                <a:solidFill>
                  <a:schemeClr val="tx2"/>
                </a:solidFill>
                <a:cs typeface="mohammad bold art 1" pitchFamily="2" charset="-78"/>
              </a:rPr>
              <a:t>تم تعريفها </a:t>
            </a:r>
            <a:r>
              <a:rPr lang="ar-KW" sz="2400" dirty="0">
                <a:solidFill>
                  <a:schemeClr val="tx2"/>
                </a:solidFill>
                <a:cs typeface="mohammad bold art 1" pitchFamily="2" charset="-78"/>
              </a:rPr>
              <a:t>في قانون الشركات</a:t>
            </a:r>
            <a:r>
              <a:rPr lang="ar-KW" sz="2400" dirty="0" smtClean="0">
                <a:solidFill>
                  <a:schemeClr val="tx2"/>
                </a:solidFill>
                <a:cs typeface="mohammad bold art 1" pitchFamily="2" charset="-78"/>
              </a:rPr>
              <a:t>.</a:t>
            </a:r>
          </a:p>
          <a:p>
            <a:pPr lvl="0" algn="just" rtl="1" fontAlgn="base">
              <a:spcAft>
                <a:spcPct val="0"/>
              </a:spcAft>
              <a:buFont typeface="Arial" charset="0"/>
              <a:buChar char="•"/>
            </a:pPr>
            <a:endParaRPr lang="ar-KW" sz="2400" dirty="0" smtClean="0">
              <a:solidFill>
                <a:schemeClr val="tx2"/>
              </a:solidFill>
              <a:cs typeface="mohammad bold art 1" pitchFamily="2" charset="-78"/>
            </a:endParaRPr>
          </a:p>
          <a:p>
            <a:pPr lvl="0" algn="just" rtl="1" fontAlgn="base">
              <a:spcAft>
                <a:spcPct val="0"/>
              </a:spcAft>
              <a:buFont typeface="Arial" charset="0"/>
              <a:buChar char="•"/>
            </a:pPr>
            <a:r>
              <a:rPr lang="ar-KW" sz="2400" dirty="0">
                <a:solidFill>
                  <a:schemeClr val="tx2"/>
                </a:solidFill>
                <a:cs typeface="mohammad bold art 1" pitchFamily="2" charset="-78"/>
              </a:rPr>
              <a:t>يقتصر إصدار الأسهم الممتازة في الوقت الحالي على الاكتتاب الخاص حيث يكون تداولها خارج السوق.</a:t>
            </a:r>
          </a:p>
          <a:p>
            <a:pPr lvl="0" algn="just" rtl="1" fontAlgn="base">
              <a:spcAft>
                <a:spcPct val="0"/>
              </a:spcAft>
              <a:buFont typeface="Arial" charset="0"/>
              <a:buChar char="•"/>
            </a:pPr>
            <a:endParaRPr lang="en-US"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8</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08715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9672" y="2463031"/>
            <a:ext cx="6984776" cy="1974081"/>
          </a:xfrm>
        </p:spPr>
        <p:txBody>
          <a:bodyPr>
            <a:normAutofit/>
          </a:bodyPr>
          <a:lstStyle/>
          <a:p>
            <a:pPr rtl="1"/>
            <a:r>
              <a:rPr lang="ar-KW" sz="6600" dirty="0" smtClean="0">
                <a:solidFill>
                  <a:srgbClr val="1F497D"/>
                </a:solidFill>
                <a:cs typeface="mohammad bold art 1" pitchFamily="2" charset="-78"/>
              </a:rPr>
              <a:t>التعريفات</a:t>
            </a:r>
            <a:endParaRPr lang="ar-KW" sz="6600" dirty="0">
              <a:solidFill>
                <a:srgbClr val="1F497D"/>
              </a:solidFill>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36433760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2183</TotalTime>
  <Words>1748</Words>
  <Application>Microsoft Office PowerPoint</Application>
  <PresentationFormat>On-screen Show (4:3)</PresentationFormat>
  <Paragraphs>221</Paragraphs>
  <Slides>33</Slides>
  <Notes>21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ورشة عمل</vt:lpstr>
      <vt:lpstr>جدول أعمال الورشة</vt:lpstr>
      <vt:lpstr>تكليف هيئة  أسواق المال</vt:lpstr>
      <vt:lpstr>مادة (153) من قانون الشركات</vt:lpstr>
      <vt:lpstr>تعيين مكتب استشاري عالمي</vt:lpstr>
      <vt:lpstr>منهجية العمل (Methodology)</vt:lpstr>
      <vt:lpstr>نطاق التطبيق</vt:lpstr>
      <vt:lpstr>نطاق التطبيق</vt:lpstr>
      <vt:lpstr>التعريفات</vt:lpstr>
      <vt:lpstr>التعريفات الرئيسية</vt:lpstr>
      <vt:lpstr>أنواع الأسهم الممتازة</vt:lpstr>
      <vt:lpstr>إصــدار الأسهم  الممتازة</vt:lpstr>
      <vt:lpstr>الشروط الأساسية للمصدر</vt:lpstr>
      <vt:lpstr>الشروط الأساسية للإصدار</vt:lpstr>
      <vt:lpstr>أشكال المستثمر الخبير</vt:lpstr>
      <vt:lpstr>متعهد الاكتتاب</vt:lpstr>
      <vt:lpstr>مهام مستشار  الإصدار</vt:lpstr>
      <vt:lpstr>نشرة الاكتتاب</vt:lpstr>
      <vt:lpstr>شروط نشرة الاكتتاب</vt:lpstr>
      <vt:lpstr>تصنيف الأسهم الممتازة</vt:lpstr>
      <vt:lpstr>حقوق حاملي الأسهم الممتازة</vt:lpstr>
      <vt:lpstr>حقوق حاملي الأسهم الممتازة</vt:lpstr>
      <vt:lpstr>أحكام عامة</vt:lpstr>
      <vt:lpstr>تعديل حقوق المساهمين</vt:lpstr>
      <vt:lpstr>التعامل في الأسهم الممتازة</vt:lpstr>
      <vt:lpstr>التعامل في الأسهم الممتازة</vt:lpstr>
      <vt:lpstr>الأسهم الممتازة القابلة للاسترداد</vt:lpstr>
      <vt:lpstr>الأسهم الممتازة القابلة للاسترداد</vt:lpstr>
      <vt:lpstr>الأسهم الممتازة القابلة للتحويل</vt:lpstr>
      <vt:lpstr>الأسهم الممتازة القابلة للتحويل</vt:lpstr>
      <vt:lpstr>الالتزامات المستمرة</vt:lpstr>
      <vt:lpstr>الالتزامات والإخطارات</vt:lpstr>
      <vt:lpstr>شــكــراً</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Waleed Al-nafrawi</cp:lastModifiedBy>
  <cp:revision>55</cp:revision>
  <cp:lastPrinted>2015-01-27T05:04:11Z</cp:lastPrinted>
  <dcterms:created xsi:type="dcterms:W3CDTF">2014-09-25T11:33:14Z</dcterms:created>
  <dcterms:modified xsi:type="dcterms:W3CDTF">2015-01-27T06:35:13Z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772d5386-d1c8-4754-aeb3-5217e5e49e62</vt:lpwstr>
  </property>
  <property fmtid="{D5CDD505-2E9C-101B-9397-08002B2CF9AE}" pid="3" name="CMAClassification">
    <vt:lpwstr>Internal</vt:lpwstr>
  </property>
</Properties>
</file>